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HK Grotesk Bold" panose="020B0604020202020204" charset="0"/>
      <p:regular r:id="rId16"/>
    </p:embeddedFont>
    <p:embeddedFont>
      <p:font typeface="HK Grotesk Bold Italics" panose="020B0604020202020204" charset="0"/>
      <p:regular r:id="rId17"/>
    </p:embeddedFont>
    <p:embeddedFont>
      <p:font typeface="Open Sans Extra Bold" panose="020B0604020202020204" charset="0"/>
      <p:regular r:id="rId18"/>
    </p:embeddedFont>
    <p:embeddedFont>
      <p:font typeface="Poppins" panose="00000500000000000000" pitchFamily="2" charset="0"/>
      <p:regular r:id="rId19"/>
    </p:embeddedFont>
    <p:embeddedFont>
      <p:font typeface="Poppins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ISPC-TST-ARQUITECTURA-Y-CONECTIVIDAD/tareafinal-grupo-5/tree/main/Presentaci%C3%B3n" TargetMode="External"/><Relationship Id="rId3" Type="http://schemas.openxmlformats.org/officeDocument/2006/relationships/image" Target="../media/image9.png"/><Relationship Id="rId7" Type="http://schemas.openxmlformats.org/officeDocument/2006/relationships/hyperlink" Target="https://wokwi.com/projects/368490619943201793" TargetMode="Externa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hyperlink" Target="https://drive.google.com/file/d/1kIAI5_p6-mFUYji0ooLwTCI1zaecBTLX/view?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svg"/><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sv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2.svg"/><Relationship Id="rId5" Type="http://schemas.openxmlformats.org/officeDocument/2006/relationships/image" Target="../media/image10.sv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2"/>
            <a:stretch>
              <a:fillRect/>
            </a:stretch>
          </a:blipFill>
        </p:spPr>
      </p:sp>
      <p:grpSp>
        <p:nvGrpSpPr>
          <p:cNvPr id="3" name="Group 3"/>
          <p:cNvGrpSpPr/>
          <p:nvPr/>
        </p:nvGrpSpPr>
        <p:grpSpPr>
          <a:xfrm>
            <a:off x="283491" y="3118275"/>
            <a:ext cx="12689026" cy="5880822"/>
            <a:chOff x="0" y="0"/>
            <a:chExt cx="16918701" cy="7841096"/>
          </a:xfrm>
        </p:grpSpPr>
        <p:sp>
          <p:nvSpPr>
            <p:cNvPr id="4" name="TextBox 4"/>
            <p:cNvSpPr txBox="1"/>
            <p:nvPr/>
          </p:nvSpPr>
          <p:spPr>
            <a:xfrm>
              <a:off x="0" y="6778106"/>
              <a:ext cx="11239782" cy="1062990"/>
            </a:xfrm>
            <a:prstGeom prst="rect">
              <a:avLst/>
            </a:prstGeom>
          </p:spPr>
          <p:txBody>
            <a:bodyPr lIns="0" tIns="0" rIns="0" bIns="0" rtlCol="0" anchor="t">
              <a:spAutoFit/>
            </a:bodyPr>
            <a:lstStyle/>
            <a:p>
              <a:pPr>
                <a:lnSpc>
                  <a:spcPts val="6719"/>
                </a:lnSpc>
                <a:spcBef>
                  <a:spcPct val="0"/>
                </a:spcBef>
              </a:pPr>
              <a:r>
                <a:rPr lang="en-US" sz="4800">
                  <a:solidFill>
                    <a:srgbClr val="3E0248"/>
                  </a:solidFill>
                  <a:latin typeface="HK Grotesk Bold Italics"/>
                </a:rPr>
                <a:t>Arquitectura y conectividad</a:t>
              </a:r>
            </a:p>
          </p:txBody>
        </p:sp>
        <p:sp>
          <p:nvSpPr>
            <p:cNvPr id="5" name="TextBox 5"/>
            <p:cNvSpPr txBox="1"/>
            <p:nvPr/>
          </p:nvSpPr>
          <p:spPr>
            <a:xfrm>
              <a:off x="0" y="19050"/>
              <a:ext cx="16918701" cy="6091874"/>
            </a:xfrm>
            <a:prstGeom prst="rect">
              <a:avLst/>
            </a:prstGeom>
          </p:spPr>
          <p:txBody>
            <a:bodyPr lIns="0" tIns="0" rIns="0" bIns="0" rtlCol="0" anchor="t">
              <a:spAutoFit/>
            </a:bodyPr>
            <a:lstStyle/>
            <a:p>
              <a:pPr>
                <a:lnSpc>
                  <a:spcPts val="12284"/>
                </a:lnSpc>
              </a:pPr>
              <a:r>
                <a:rPr lang="en-US" sz="10410">
                  <a:solidFill>
                    <a:srgbClr val="000000"/>
                  </a:solidFill>
                  <a:latin typeface="HK Grotesk Bold"/>
                </a:rPr>
                <a:t>Proyecto Final Sistema Global de Navegación Satelital</a:t>
              </a:r>
            </a:p>
          </p:txBody>
        </p:sp>
      </p:grpSp>
      <p:sp>
        <p:nvSpPr>
          <p:cNvPr id="6" name="Freeform 6"/>
          <p:cNvSpPr/>
          <p:nvPr/>
        </p:nvSpPr>
        <p:spPr>
          <a:xfrm>
            <a:off x="-1765719" y="-5957566"/>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636725" y="4945168"/>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340453" y="2091081"/>
            <a:ext cx="5226651" cy="4114800"/>
          </a:xfrm>
          <a:custGeom>
            <a:avLst/>
            <a:gdLst/>
            <a:ahLst/>
            <a:cxnLst/>
            <a:rect l="l" t="t" r="r" b="b"/>
            <a:pathLst>
              <a:path w="5226651" h="4114800">
                <a:moveTo>
                  <a:pt x="0" y="0"/>
                </a:moveTo>
                <a:lnTo>
                  <a:pt x="5226651" y="0"/>
                </a:lnTo>
                <a:lnTo>
                  <a:pt x="522665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5867488" cy="1278193"/>
            <a:chOff x="0" y="0"/>
            <a:chExt cx="3031537" cy="660400"/>
          </a:xfrm>
        </p:grpSpPr>
        <p:sp>
          <p:nvSpPr>
            <p:cNvPr id="3" name="Freeform 3"/>
            <p:cNvSpPr/>
            <p:nvPr/>
          </p:nvSpPr>
          <p:spPr>
            <a:xfrm>
              <a:off x="0" y="0"/>
              <a:ext cx="3031537" cy="660400"/>
            </a:xfrm>
            <a:custGeom>
              <a:avLst/>
              <a:gdLst/>
              <a:ahLst/>
              <a:cxnLst/>
              <a:rect l="l" t="t" r="r" b="b"/>
              <a:pathLst>
                <a:path w="3031537" h="660400">
                  <a:moveTo>
                    <a:pt x="2907077" y="660400"/>
                  </a:moveTo>
                  <a:lnTo>
                    <a:pt x="124460" y="660400"/>
                  </a:lnTo>
                  <a:cubicBezTo>
                    <a:pt x="55880" y="660400"/>
                    <a:pt x="0" y="604520"/>
                    <a:pt x="0" y="535940"/>
                  </a:cubicBezTo>
                  <a:lnTo>
                    <a:pt x="0" y="124460"/>
                  </a:lnTo>
                  <a:cubicBezTo>
                    <a:pt x="0" y="55880"/>
                    <a:pt x="55880" y="0"/>
                    <a:pt x="124460" y="0"/>
                  </a:cubicBezTo>
                  <a:lnTo>
                    <a:pt x="2907077" y="0"/>
                  </a:lnTo>
                  <a:cubicBezTo>
                    <a:pt x="2975657" y="0"/>
                    <a:pt x="3031537" y="55880"/>
                    <a:pt x="3031537" y="124460"/>
                  </a:cubicBezTo>
                  <a:lnTo>
                    <a:pt x="3031537" y="535940"/>
                  </a:lnTo>
                  <a:cubicBezTo>
                    <a:pt x="3031537" y="604520"/>
                    <a:pt x="2975657" y="660400"/>
                    <a:pt x="2907077" y="660400"/>
                  </a:cubicBezTo>
                  <a:close/>
                </a:path>
              </a:pathLst>
            </a:custGeom>
            <a:solidFill>
              <a:srgbClr val="191B1A"/>
            </a:solidFill>
          </p:spPr>
        </p:sp>
      </p:grpSp>
      <p:grpSp>
        <p:nvGrpSpPr>
          <p:cNvPr id="4" name="Group 4"/>
          <p:cNvGrpSpPr/>
          <p:nvPr/>
        </p:nvGrpSpPr>
        <p:grpSpPr>
          <a:xfrm>
            <a:off x="9650249" y="0"/>
            <a:ext cx="8637751" cy="10287000"/>
            <a:chOff x="0" y="0"/>
            <a:chExt cx="11517002" cy="13716000"/>
          </a:xfrm>
        </p:grpSpPr>
        <p:pic>
          <p:nvPicPr>
            <p:cNvPr id="5" name="Picture 5"/>
            <p:cNvPicPr>
              <a:picLocks noChangeAspect="1"/>
            </p:cNvPicPr>
            <p:nvPr/>
          </p:nvPicPr>
          <p:blipFill>
            <a:blip r:embed="rId2"/>
            <a:srcRect l="27024" r="27024"/>
            <a:stretch>
              <a:fillRect/>
            </a:stretch>
          </p:blipFill>
          <p:spPr>
            <a:xfrm>
              <a:off x="0" y="0"/>
              <a:ext cx="11517002" cy="13716000"/>
            </a:xfrm>
            <a:prstGeom prst="rect">
              <a:avLst/>
            </a:prstGeom>
          </p:spPr>
        </p:pic>
      </p:gr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7" name="Freeform 7"/>
          <p:cNvSpPr/>
          <p:nvPr/>
        </p:nvSpPr>
        <p:spPr>
          <a:xfrm>
            <a:off x="1043459" y="815040"/>
            <a:ext cx="518427" cy="648033"/>
          </a:xfrm>
          <a:custGeom>
            <a:avLst/>
            <a:gdLst/>
            <a:ahLst/>
            <a:cxnLst/>
            <a:rect l="l" t="t" r="r" b="b"/>
            <a:pathLst>
              <a:path w="518427" h="648033">
                <a:moveTo>
                  <a:pt x="0" y="0"/>
                </a:moveTo>
                <a:lnTo>
                  <a:pt x="518427" y="0"/>
                </a:lnTo>
                <a:lnTo>
                  <a:pt x="518427" y="648033"/>
                </a:lnTo>
                <a:lnTo>
                  <a:pt x="0" y="648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981707" y="882134"/>
            <a:ext cx="3423589" cy="498680"/>
          </a:xfrm>
          <a:prstGeom prst="rect">
            <a:avLst/>
          </a:prstGeom>
        </p:spPr>
        <p:txBody>
          <a:bodyPr lIns="0" tIns="0" rIns="0" bIns="0" rtlCol="0" anchor="t">
            <a:spAutoFit/>
          </a:bodyPr>
          <a:lstStyle/>
          <a:p>
            <a:pPr>
              <a:lnSpc>
                <a:spcPts val="4013"/>
              </a:lnSpc>
              <a:spcBef>
                <a:spcPct val="0"/>
              </a:spcBef>
            </a:pPr>
            <a:r>
              <a:rPr lang="en-US" sz="2866">
                <a:solidFill>
                  <a:srgbClr val="FFFFFF"/>
                </a:solidFill>
                <a:latin typeface="HK Grotesk Bold"/>
              </a:rPr>
              <a:t>LINKS</a:t>
            </a:r>
          </a:p>
        </p:txBody>
      </p:sp>
      <p:sp>
        <p:nvSpPr>
          <p:cNvPr id="9" name="TextBox 9"/>
          <p:cNvSpPr txBox="1"/>
          <p:nvPr/>
        </p:nvSpPr>
        <p:spPr>
          <a:xfrm>
            <a:off x="1981707" y="2341337"/>
            <a:ext cx="1541859" cy="580390"/>
          </a:xfrm>
          <a:prstGeom prst="rect">
            <a:avLst/>
          </a:prstGeom>
        </p:spPr>
        <p:txBody>
          <a:bodyPr lIns="0" tIns="0" rIns="0" bIns="0" rtlCol="0" anchor="t">
            <a:spAutoFit/>
          </a:bodyPr>
          <a:lstStyle/>
          <a:p>
            <a:pPr algn="ctr">
              <a:lnSpc>
                <a:spcPts val="4759"/>
              </a:lnSpc>
            </a:pPr>
            <a:r>
              <a:rPr lang="en-US" sz="3399" u="sng">
                <a:solidFill>
                  <a:srgbClr val="FFFFFF"/>
                </a:solidFill>
                <a:latin typeface="Open Sans Extra Bold"/>
                <a:hlinkClick r:id="rId7" tooltip="https://wokwi.com/projects/368490619943201793"/>
              </a:rPr>
              <a:t>Wowki</a:t>
            </a:r>
          </a:p>
        </p:txBody>
      </p:sp>
      <p:sp>
        <p:nvSpPr>
          <p:cNvPr id="10" name="TextBox 10"/>
          <p:cNvSpPr txBox="1"/>
          <p:nvPr/>
        </p:nvSpPr>
        <p:spPr>
          <a:xfrm>
            <a:off x="1981707" y="3644040"/>
            <a:ext cx="658713" cy="580390"/>
          </a:xfrm>
          <a:prstGeom prst="rect">
            <a:avLst/>
          </a:prstGeom>
        </p:spPr>
        <p:txBody>
          <a:bodyPr lIns="0" tIns="0" rIns="0" bIns="0" rtlCol="0" anchor="t">
            <a:spAutoFit/>
          </a:bodyPr>
          <a:lstStyle/>
          <a:p>
            <a:pPr algn="ctr">
              <a:lnSpc>
                <a:spcPts val="4759"/>
              </a:lnSpc>
            </a:pPr>
            <a:r>
              <a:rPr lang="en-US" sz="3399" u="sng">
                <a:solidFill>
                  <a:srgbClr val="FFFFFF"/>
                </a:solidFill>
                <a:latin typeface="Open Sans Extra Bold"/>
                <a:hlinkClick r:id="rId8" tooltip="https://github.com/ISPC-TST-ARQUITECTURA-Y-CONECTIVIDAD/tareafinal-grupo-5/tree/main/Presentaci%C3%B3n"/>
              </a:rPr>
              <a:t>Git</a:t>
            </a:r>
          </a:p>
        </p:txBody>
      </p:sp>
      <p:grpSp>
        <p:nvGrpSpPr>
          <p:cNvPr id="11" name="Group 11"/>
          <p:cNvGrpSpPr/>
          <p:nvPr/>
        </p:nvGrpSpPr>
        <p:grpSpPr>
          <a:xfrm>
            <a:off x="773500" y="2135697"/>
            <a:ext cx="1058344" cy="105834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13" name="TextBox 13"/>
          <p:cNvSpPr txBox="1"/>
          <p:nvPr/>
        </p:nvSpPr>
        <p:spPr>
          <a:xfrm>
            <a:off x="844275" y="2321017"/>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1</a:t>
            </a:r>
          </a:p>
        </p:txBody>
      </p:sp>
      <p:grpSp>
        <p:nvGrpSpPr>
          <p:cNvPr id="14" name="Group 14"/>
          <p:cNvGrpSpPr/>
          <p:nvPr/>
        </p:nvGrpSpPr>
        <p:grpSpPr>
          <a:xfrm>
            <a:off x="773500" y="3430145"/>
            <a:ext cx="1058344" cy="1058344"/>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16" name="TextBox 16"/>
          <p:cNvSpPr txBox="1"/>
          <p:nvPr/>
        </p:nvSpPr>
        <p:spPr>
          <a:xfrm>
            <a:off x="844275" y="3615465"/>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2</a:t>
            </a:r>
          </a:p>
        </p:txBody>
      </p:sp>
      <p:grpSp>
        <p:nvGrpSpPr>
          <p:cNvPr id="17" name="Group 17"/>
          <p:cNvGrpSpPr/>
          <p:nvPr/>
        </p:nvGrpSpPr>
        <p:grpSpPr>
          <a:xfrm>
            <a:off x="773500" y="4736139"/>
            <a:ext cx="1058344" cy="1058344"/>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19" name="TextBox 19"/>
          <p:cNvSpPr txBox="1"/>
          <p:nvPr/>
        </p:nvSpPr>
        <p:spPr>
          <a:xfrm>
            <a:off x="844275" y="4921459"/>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3</a:t>
            </a:r>
          </a:p>
        </p:txBody>
      </p:sp>
      <p:sp>
        <p:nvSpPr>
          <p:cNvPr id="20" name="TextBox 20"/>
          <p:cNvSpPr txBox="1"/>
          <p:nvPr/>
        </p:nvSpPr>
        <p:spPr>
          <a:xfrm>
            <a:off x="1981707" y="4950034"/>
            <a:ext cx="5031135"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Open Sans Extra Bold"/>
                <a:hlinkClick r:id="rId9"/>
              </a:rPr>
              <a:t>Video </a:t>
            </a:r>
            <a:r>
              <a:rPr lang="en-US" sz="3399" dirty="0" err="1">
                <a:solidFill>
                  <a:srgbClr val="FFFFFF"/>
                </a:solidFill>
                <a:latin typeface="Open Sans Extra Bold"/>
                <a:hlinkClick r:id="rId9"/>
              </a:rPr>
              <a:t>Implementacion</a:t>
            </a:r>
            <a:endParaRPr lang="en-US" sz="3399" dirty="0">
              <a:solidFill>
                <a:srgbClr val="FFFFFF"/>
              </a:solidFill>
              <a:latin typeface="Open Sans Extra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4393270" cy="1278193"/>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grpSp>
        <p:nvGrpSpPr>
          <p:cNvPr id="4" name="Group 4"/>
          <p:cNvGrpSpPr/>
          <p:nvPr/>
        </p:nvGrpSpPr>
        <p:grpSpPr>
          <a:xfrm>
            <a:off x="9650249" y="0"/>
            <a:ext cx="8637751" cy="10287000"/>
            <a:chOff x="0" y="0"/>
            <a:chExt cx="11517002" cy="13716000"/>
          </a:xfrm>
        </p:grpSpPr>
        <p:pic>
          <p:nvPicPr>
            <p:cNvPr id="5" name="Picture 5"/>
            <p:cNvPicPr>
              <a:picLocks noChangeAspect="1"/>
            </p:cNvPicPr>
            <p:nvPr/>
          </p:nvPicPr>
          <p:blipFill>
            <a:blip r:embed="rId2"/>
            <a:srcRect l="23760" r="23760"/>
            <a:stretch>
              <a:fillRect/>
            </a:stretch>
          </p:blipFill>
          <p:spPr>
            <a:xfrm>
              <a:off x="0" y="0"/>
              <a:ext cx="11517002" cy="13716000"/>
            </a:xfrm>
            <a:prstGeom prst="rect">
              <a:avLst/>
            </a:prstGeom>
          </p:spPr>
        </p:pic>
      </p:gr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7" name="Freeform 7"/>
          <p:cNvSpPr/>
          <p:nvPr/>
        </p:nvSpPr>
        <p:spPr>
          <a:xfrm>
            <a:off x="1043459" y="815040"/>
            <a:ext cx="518427" cy="648033"/>
          </a:xfrm>
          <a:custGeom>
            <a:avLst/>
            <a:gdLst/>
            <a:ahLst/>
            <a:cxnLst/>
            <a:rect l="l" t="t" r="r" b="b"/>
            <a:pathLst>
              <a:path w="518427" h="648033">
                <a:moveTo>
                  <a:pt x="0" y="0"/>
                </a:moveTo>
                <a:lnTo>
                  <a:pt x="518427" y="0"/>
                </a:lnTo>
                <a:lnTo>
                  <a:pt x="518427" y="648033"/>
                </a:lnTo>
                <a:lnTo>
                  <a:pt x="0" y="648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981707" y="882134"/>
            <a:ext cx="3423589" cy="498680"/>
          </a:xfrm>
          <a:prstGeom prst="rect">
            <a:avLst/>
          </a:prstGeom>
        </p:spPr>
        <p:txBody>
          <a:bodyPr lIns="0" tIns="0" rIns="0" bIns="0" rtlCol="0" anchor="t">
            <a:spAutoFit/>
          </a:bodyPr>
          <a:lstStyle/>
          <a:p>
            <a:pPr>
              <a:lnSpc>
                <a:spcPts val="4013"/>
              </a:lnSpc>
              <a:spcBef>
                <a:spcPct val="0"/>
              </a:spcBef>
            </a:pPr>
            <a:r>
              <a:rPr lang="en-US" sz="2866">
                <a:solidFill>
                  <a:srgbClr val="FFFFFF"/>
                </a:solidFill>
                <a:latin typeface="HK Grotesk Bold"/>
              </a:rPr>
              <a:t>INTEGRANTES</a:t>
            </a:r>
          </a:p>
        </p:txBody>
      </p:sp>
      <p:sp>
        <p:nvSpPr>
          <p:cNvPr id="9" name="TextBox 9"/>
          <p:cNvSpPr txBox="1"/>
          <p:nvPr/>
        </p:nvSpPr>
        <p:spPr>
          <a:xfrm>
            <a:off x="1464674" y="3173029"/>
            <a:ext cx="4786564" cy="5186567"/>
          </a:xfrm>
          <a:prstGeom prst="rect">
            <a:avLst/>
          </a:prstGeom>
        </p:spPr>
        <p:txBody>
          <a:bodyPr lIns="0" tIns="0" rIns="0" bIns="0" rtlCol="0" anchor="t">
            <a:spAutoFit/>
          </a:bodyPr>
          <a:lstStyle/>
          <a:p>
            <a:pPr>
              <a:lnSpc>
                <a:spcPts val="6024"/>
              </a:lnSpc>
            </a:pPr>
            <a:r>
              <a:rPr lang="en-US" sz="4303">
                <a:solidFill>
                  <a:srgbClr val="FFFFFF"/>
                </a:solidFill>
                <a:latin typeface="HK Grotesk Bold"/>
              </a:rPr>
              <a:t>•Alfredo Palacios</a:t>
            </a:r>
          </a:p>
          <a:p>
            <a:pPr>
              <a:lnSpc>
                <a:spcPts val="6024"/>
              </a:lnSpc>
            </a:pPr>
            <a:r>
              <a:rPr lang="en-US" sz="4303">
                <a:solidFill>
                  <a:srgbClr val="FFFFFF"/>
                </a:solidFill>
                <a:latin typeface="HK Grotesk Bold"/>
              </a:rPr>
              <a:t>•Alejandro Leyton</a:t>
            </a:r>
          </a:p>
          <a:p>
            <a:pPr>
              <a:lnSpc>
                <a:spcPts val="6024"/>
              </a:lnSpc>
            </a:pPr>
            <a:r>
              <a:rPr lang="en-US" sz="4303">
                <a:solidFill>
                  <a:srgbClr val="FFFFFF"/>
                </a:solidFill>
                <a:latin typeface="HK Grotesk Bold"/>
              </a:rPr>
              <a:t>•Lilén Guzman</a:t>
            </a:r>
          </a:p>
          <a:p>
            <a:pPr>
              <a:lnSpc>
                <a:spcPts val="6024"/>
              </a:lnSpc>
            </a:pPr>
            <a:r>
              <a:rPr lang="en-US" sz="4303">
                <a:solidFill>
                  <a:srgbClr val="FFFFFF"/>
                </a:solidFill>
                <a:latin typeface="HK Grotesk Bold"/>
              </a:rPr>
              <a:t>•Enrique Ripoli</a:t>
            </a:r>
          </a:p>
          <a:p>
            <a:pPr>
              <a:lnSpc>
                <a:spcPts val="6024"/>
              </a:lnSpc>
            </a:pPr>
            <a:r>
              <a:rPr lang="en-US" sz="4303">
                <a:solidFill>
                  <a:srgbClr val="FFFFFF"/>
                </a:solidFill>
                <a:latin typeface="HK Grotesk Bold"/>
              </a:rPr>
              <a:t>•Rodolfo Paz</a:t>
            </a:r>
          </a:p>
          <a:p>
            <a:pPr>
              <a:lnSpc>
                <a:spcPts val="6024"/>
              </a:lnSpc>
            </a:pPr>
            <a:r>
              <a:rPr lang="en-US" sz="4303">
                <a:solidFill>
                  <a:srgbClr val="FFFFFF"/>
                </a:solidFill>
                <a:latin typeface="HK Grotesk Bold"/>
              </a:rPr>
              <a:t>•William Leyton</a:t>
            </a:r>
          </a:p>
          <a:p>
            <a:pPr>
              <a:lnSpc>
                <a:spcPts val="6024"/>
              </a:lnSpc>
              <a:spcBef>
                <a:spcPct val="0"/>
              </a:spcBef>
            </a:pPr>
            <a:endParaRPr lang="en-US" sz="4303">
              <a:solidFill>
                <a:srgbClr val="FFFFFF"/>
              </a:solidFill>
              <a:latin typeface="HK Grotesk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6570757" cy="1349495"/>
            <a:chOff x="0" y="0"/>
            <a:chExt cx="3215519" cy="660400"/>
          </a:xfrm>
        </p:grpSpPr>
        <p:sp>
          <p:nvSpPr>
            <p:cNvPr id="3" name="Freeform 3"/>
            <p:cNvSpPr/>
            <p:nvPr/>
          </p:nvSpPr>
          <p:spPr>
            <a:xfrm>
              <a:off x="0" y="0"/>
              <a:ext cx="3215519" cy="660400"/>
            </a:xfrm>
            <a:custGeom>
              <a:avLst/>
              <a:gdLst/>
              <a:ahLst/>
              <a:cxnLst/>
              <a:rect l="l" t="t" r="r" b="b"/>
              <a:pathLst>
                <a:path w="3215519" h="660400">
                  <a:moveTo>
                    <a:pt x="3091059" y="660400"/>
                  </a:moveTo>
                  <a:lnTo>
                    <a:pt x="124460" y="660400"/>
                  </a:lnTo>
                  <a:cubicBezTo>
                    <a:pt x="55880" y="660400"/>
                    <a:pt x="0" y="604520"/>
                    <a:pt x="0" y="535940"/>
                  </a:cubicBezTo>
                  <a:lnTo>
                    <a:pt x="0" y="124460"/>
                  </a:lnTo>
                  <a:cubicBezTo>
                    <a:pt x="0" y="55880"/>
                    <a:pt x="55880" y="0"/>
                    <a:pt x="124460" y="0"/>
                  </a:cubicBezTo>
                  <a:lnTo>
                    <a:pt x="3091059" y="0"/>
                  </a:lnTo>
                  <a:cubicBezTo>
                    <a:pt x="3159639" y="0"/>
                    <a:pt x="3215519" y="55880"/>
                    <a:pt x="3215519" y="124460"/>
                  </a:cubicBezTo>
                  <a:lnTo>
                    <a:pt x="3215519" y="535940"/>
                  </a:lnTo>
                  <a:cubicBezTo>
                    <a:pt x="3215519" y="604520"/>
                    <a:pt x="3159639" y="660400"/>
                    <a:pt x="3091059" y="660400"/>
                  </a:cubicBezTo>
                  <a:close/>
                </a:path>
              </a:pathLst>
            </a:custGeom>
            <a:solidFill>
              <a:srgbClr val="191B1A"/>
            </a:solidFill>
          </p:spPr>
        </p:sp>
      </p:grpSp>
      <p:sp>
        <p:nvSpPr>
          <p:cNvPr id="4" name="TextBox 4"/>
          <p:cNvSpPr txBox="1"/>
          <p:nvPr/>
        </p:nvSpPr>
        <p:spPr>
          <a:xfrm>
            <a:off x="1769807" y="972178"/>
            <a:ext cx="5086361" cy="489585"/>
          </a:xfrm>
          <a:prstGeom prst="rect">
            <a:avLst/>
          </a:prstGeom>
        </p:spPr>
        <p:txBody>
          <a:bodyPr lIns="0" tIns="0" rIns="0" bIns="0" rtlCol="0" anchor="t">
            <a:spAutoFit/>
          </a:bodyPr>
          <a:lstStyle/>
          <a:p>
            <a:pPr>
              <a:lnSpc>
                <a:spcPts val="3990"/>
              </a:lnSpc>
              <a:spcBef>
                <a:spcPct val="0"/>
              </a:spcBef>
            </a:pPr>
            <a:r>
              <a:rPr lang="en-US" sz="2850">
                <a:solidFill>
                  <a:srgbClr val="FFFFFF"/>
                </a:solidFill>
                <a:latin typeface="HK Grotesk Bold"/>
              </a:rPr>
              <a:t>DESCRIPCIÓN DEL PROYECTO</a:t>
            </a:r>
          </a:p>
        </p:txBody>
      </p:sp>
      <p:sp>
        <p:nvSpPr>
          <p:cNvPr id="5" name="Freeform 5"/>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769807" y="2464404"/>
            <a:ext cx="14270003" cy="1906651"/>
          </a:xfrm>
          <a:prstGeom prst="rect">
            <a:avLst/>
          </a:prstGeom>
        </p:spPr>
        <p:txBody>
          <a:bodyPr lIns="0" tIns="0" rIns="0" bIns="0" rtlCol="0" anchor="t">
            <a:spAutoFit/>
          </a:bodyPr>
          <a:lstStyle/>
          <a:p>
            <a:pPr>
              <a:lnSpc>
                <a:spcPts val="3782"/>
              </a:lnSpc>
            </a:pPr>
            <a:r>
              <a:rPr lang="en-US" sz="3100">
                <a:solidFill>
                  <a:srgbClr val="FFFFFF"/>
                </a:solidFill>
                <a:latin typeface="HK Grotesk Bold Italics"/>
              </a:rPr>
              <a:t>ESTE PROYECTO TIENE COMO OBJETIVO DESARROLLAR LAS PRÁCTICAS CORRESPONDIENTES AL MÓDULO IV DE ARQUITECTURA EN REDES IOT - ENRUTAMIENTO SISTEMAS DE LOCALIZACIÓN (GNSS) - PROYECTO FINAL DE LA TECNICATURA SUPERIOR EN TELECOMUNICACIONES DEL ISPC</a:t>
            </a:r>
          </a:p>
        </p:txBody>
      </p:sp>
      <p:sp>
        <p:nvSpPr>
          <p:cNvPr id="7" name="TextBox 7"/>
          <p:cNvSpPr txBox="1"/>
          <p:nvPr/>
        </p:nvSpPr>
        <p:spPr>
          <a:xfrm>
            <a:off x="1769807" y="5124450"/>
            <a:ext cx="14474432" cy="3016256"/>
          </a:xfrm>
          <a:prstGeom prst="rect">
            <a:avLst/>
          </a:prstGeom>
        </p:spPr>
        <p:txBody>
          <a:bodyPr lIns="0" tIns="0" rIns="0" bIns="0" rtlCol="0" anchor="t">
            <a:spAutoFit/>
          </a:bodyPr>
          <a:lstStyle/>
          <a:p>
            <a:pPr>
              <a:lnSpc>
                <a:spcPts val="3999"/>
              </a:lnSpc>
            </a:pPr>
            <a:r>
              <a:rPr lang="en-US" sz="3124">
                <a:solidFill>
                  <a:srgbClr val="FFFFFF"/>
                </a:solidFill>
                <a:latin typeface="HK Grotesk Bold Italics"/>
              </a:rPr>
              <a:t>EL OBJETIVO PRINCIPAL ES IMPLEMENTAR UN SISTEMA DE NAVEGACIÓN SATELITAL UTILIZANDO EL ESP32, DESARROLLANDO UN PROTOTIPO FUNCIONAL Y ESTABLECIENDO LA CONEXIÓN CON UN BROKER PARA VISUALIZAR LOS DATOS EN UN DISPOSITIVO MÓVIL. EL PROYECTO INVOLUCRA HABILIDADES EN PROGRAMACIÓN, ELECTRÓNICA Y ARQUITECTURA DE REDES IOT.</a:t>
            </a:r>
          </a:p>
        </p:txBody>
      </p:sp>
      <p:sp>
        <p:nvSpPr>
          <p:cNvPr id="8" name="Freeform 8"/>
          <p:cNvSpPr/>
          <p:nvPr/>
        </p:nvSpPr>
        <p:spPr>
          <a:xfrm>
            <a:off x="1028700" y="921529"/>
            <a:ext cx="518427" cy="648033"/>
          </a:xfrm>
          <a:custGeom>
            <a:avLst/>
            <a:gdLst/>
            <a:ahLst/>
            <a:cxnLst/>
            <a:rect l="l" t="t" r="r" b="b"/>
            <a:pathLst>
              <a:path w="518427" h="648033">
                <a:moveTo>
                  <a:pt x="0" y="0"/>
                </a:moveTo>
                <a:lnTo>
                  <a:pt x="518427" y="0"/>
                </a:lnTo>
                <a:lnTo>
                  <a:pt x="518427" y="648033"/>
                </a:lnTo>
                <a:lnTo>
                  <a:pt x="0" y="648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3339691">
            <a:off x="13776683" y="591718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Freeform 3"/>
          <p:cNvSpPr/>
          <p:nvPr/>
        </p:nvSpPr>
        <p:spPr>
          <a:xfrm>
            <a:off x="-771244" y="5743457"/>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846004" y="2556545"/>
            <a:ext cx="1058344" cy="105834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6" name="TextBox 6"/>
          <p:cNvSpPr txBox="1"/>
          <p:nvPr/>
        </p:nvSpPr>
        <p:spPr>
          <a:xfrm>
            <a:off x="1916779" y="2741865"/>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1</a:t>
            </a:r>
          </a:p>
        </p:txBody>
      </p:sp>
      <p:sp>
        <p:nvSpPr>
          <p:cNvPr id="7" name="TextBox 7"/>
          <p:cNvSpPr txBox="1"/>
          <p:nvPr/>
        </p:nvSpPr>
        <p:spPr>
          <a:xfrm>
            <a:off x="3163381" y="2562604"/>
            <a:ext cx="5238212" cy="989965"/>
          </a:xfrm>
          <a:prstGeom prst="rect">
            <a:avLst/>
          </a:prstGeom>
        </p:spPr>
        <p:txBody>
          <a:bodyPr lIns="0" tIns="0" rIns="0" bIns="0" rtlCol="0" anchor="t">
            <a:spAutoFit/>
          </a:bodyPr>
          <a:lstStyle/>
          <a:p>
            <a:pPr>
              <a:lnSpc>
                <a:spcPts val="2659"/>
              </a:lnSpc>
              <a:spcBef>
                <a:spcPct val="0"/>
              </a:spcBef>
            </a:pPr>
            <a:r>
              <a:rPr lang="en-US" sz="1899">
                <a:solidFill>
                  <a:srgbClr val="FFFFFF"/>
                </a:solidFill>
                <a:latin typeface="HK Grotesk Bold"/>
              </a:rPr>
              <a:t>implementar un Sistema Global de Navegación Satelital utilizando el ESP32 como plataforma de desarrollo.</a:t>
            </a:r>
          </a:p>
        </p:txBody>
      </p:sp>
      <p:grpSp>
        <p:nvGrpSpPr>
          <p:cNvPr id="8" name="Group 8"/>
          <p:cNvGrpSpPr/>
          <p:nvPr/>
        </p:nvGrpSpPr>
        <p:grpSpPr>
          <a:xfrm>
            <a:off x="10038446" y="2556545"/>
            <a:ext cx="1058344" cy="1058344"/>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10" name="TextBox 10"/>
          <p:cNvSpPr txBox="1"/>
          <p:nvPr/>
        </p:nvSpPr>
        <p:spPr>
          <a:xfrm>
            <a:off x="10109221" y="2741865"/>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2</a:t>
            </a:r>
          </a:p>
        </p:txBody>
      </p:sp>
      <p:grpSp>
        <p:nvGrpSpPr>
          <p:cNvPr id="11" name="Group 11"/>
          <p:cNvGrpSpPr/>
          <p:nvPr/>
        </p:nvGrpSpPr>
        <p:grpSpPr>
          <a:xfrm>
            <a:off x="1846004" y="4262589"/>
            <a:ext cx="1058344" cy="1058344"/>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13" name="TextBox 13"/>
          <p:cNvSpPr txBox="1"/>
          <p:nvPr/>
        </p:nvSpPr>
        <p:spPr>
          <a:xfrm>
            <a:off x="1916779" y="4447909"/>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3</a:t>
            </a:r>
          </a:p>
        </p:txBody>
      </p:sp>
      <p:grpSp>
        <p:nvGrpSpPr>
          <p:cNvPr id="14" name="Group 14"/>
          <p:cNvGrpSpPr/>
          <p:nvPr/>
        </p:nvGrpSpPr>
        <p:grpSpPr>
          <a:xfrm>
            <a:off x="10038446" y="4262589"/>
            <a:ext cx="1058344" cy="1058344"/>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16" name="TextBox 16"/>
          <p:cNvSpPr txBox="1"/>
          <p:nvPr/>
        </p:nvSpPr>
        <p:spPr>
          <a:xfrm>
            <a:off x="10109221" y="4447909"/>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4</a:t>
            </a:r>
          </a:p>
        </p:txBody>
      </p:sp>
      <p:grpSp>
        <p:nvGrpSpPr>
          <p:cNvPr id="17" name="Group 17"/>
          <p:cNvGrpSpPr/>
          <p:nvPr/>
        </p:nvGrpSpPr>
        <p:grpSpPr>
          <a:xfrm>
            <a:off x="1846004" y="6344531"/>
            <a:ext cx="1058344" cy="1058344"/>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19" name="TextBox 19"/>
          <p:cNvSpPr txBox="1"/>
          <p:nvPr/>
        </p:nvSpPr>
        <p:spPr>
          <a:xfrm>
            <a:off x="1916779" y="6529851"/>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5</a:t>
            </a:r>
          </a:p>
        </p:txBody>
      </p:sp>
      <p:grpSp>
        <p:nvGrpSpPr>
          <p:cNvPr id="20" name="Group 20"/>
          <p:cNvGrpSpPr/>
          <p:nvPr/>
        </p:nvGrpSpPr>
        <p:grpSpPr>
          <a:xfrm>
            <a:off x="10038446" y="6344531"/>
            <a:ext cx="1058344" cy="1058344"/>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22" name="TextBox 22"/>
          <p:cNvSpPr txBox="1"/>
          <p:nvPr/>
        </p:nvSpPr>
        <p:spPr>
          <a:xfrm>
            <a:off x="10109221" y="6529851"/>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6</a:t>
            </a:r>
          </a:p>
        </p:txBody>
      </p:sp>
      <p:grpSp>
        <p:nvGrpSpPr>
          <p:cNvPr id="23" name="Group 23"/>
          <p:cNvGrpSpPr/>
          <p:nvPr/>
        </p:nvGrpSpPr>
        <p:grpSpPr>
          <a:xfrm>
            <a:off x="684811" y="607952"/>
            <a:ext cx="2860911" cy="1349495"/>
            <a:chOff x="0" y="0"/>
            <a:chExt cx="1400039" cy="660400"/>
          </a:xfrm>
        </p:grpSpPr>
        <p:sp>
          <p:nvSpPr>
            <p:cNvPr id="24" name="Freeform 24"/>
            <p:cNvSpPr/>
            <p:nvPr/>
          </p:nvSpPr>
          <p:spPr>
            <a:xfrm>
              <a:off x="0" y="0"/>
              <a:ext cx="1400039" cy="660400"/>
            </a:xfrm>
            <a:custGeom>
              <a:avLst/>
              <a:gdLst/>
              <a:ahLst/>
              <a:cxnLst/>
              <a:rect l="l" t="t" r="r" b="b"/>
              <a:pathLst>
                <a:path w="1400039" h="660400">
                  <a:moveTo>
                    <a:pt x="1275579" y="660400"/>
                  </a:moveTo>
                  <a:lnTo>
                    <a:pt x="124460" y="660400"/>
                  </a:lnTo>
                  <a:cubicBezTo>
                    <a:pt x="55880" y="660400"/>
                    <a:pt x="0" y="604520"/>
                    <a:pt x="0" y="535940"/>
                  </a:cubicBezTo>
                  <a:lnTo>
                    <a:pt x="0" y="124460"/>
                  </a:lnTo>
                  <a:cubicBezTo>
                    <a:pt x="0" y="55880"/>
                    <a:pt x="55880" y="0"/>
                    <a:pt x="124460" y="0"/>
                  </a:cubicBezTo>
                  <a:lnTo>
                    <a:pt x="1275579" y="0"/>
                  </a:lnTo>
                  <a:cubicBezTo>
                    <a:pt x="1344159" y="0"/>
                    <a:pt x="1400039" y="55880"/>
                    <a:pt x="1400039" y="124460"/>
                  </a:cubicBezTo>
                  <a:lnTo>
                    <a:pt x="1400039" y="535940"/>
                  </a:lnTo>
                  <a:cubicBezTo>
                    <a:pt x="1400039" y="604520"/>
                    <a:pt x="1344159" y="660400"/>
                    <a:pt x="1275579" y="660400"/>
                  </a:cubicBezTo>
                  <a:close/>
                </a:path>
              </a:pathLst>
            </a:custGeom>
            <a:solidFill>
              <a:srgbClr val="191B1A"/>
            </a:solidFill>
          </p:spPr>
        </p:sp>
      </p:grpSp>
      <p:sp>
        <p:nvSpPr>
          <p:cNvPr id="25" name="TextBox 25"/>
          <p:cNvSpPr txBox="1"/>
          <p:nvPr/>
        </p:nvSpPr>
        <p:spPr>
          <a:xfrm>
            <a:off x="1769807" y="972178"/>
            <a:ext cx="5086361" cy="489585"/>
          </a:xfrm>
          <a:prstGeom prst="rect">
            <a:avLst/>
          </a:prstGeom>
        </p:spPr>
        <p:txBody>
          <a:bodyPr lIns="0" tIns="0" rIns="0" bIns="0" rtlCol="0" anchor="t">
            <a:spAutoFit/>
          </a:bodyPr>
          <a:lstStyle/>
          <a:p>
            <a:pPr>
              <a:lnSpc>
                <a:spcPts val="3990"/>
              </a:lnSpc>
              <a:spcBef>
                <a:spcPct val="0"/>
              </a:spcBef>
            </a:pPr>
            <a:r>
              <a:rPr lang="en-US" sz="2850">
                <a:solidFill>
                  <a:srgbClr val="FFFFFF"/>
                </a:solidFill>
                <a:latin typeface="HK Grotesk Bold"/>
              </a:rPr>
              <a:t>TAREAS</a:t>
            </a:r>
          </a:p>
        </p:txBody>
      </p:sp>
      <p:sp>
        <p:nvSpPr>
          <p:cNvPr id="26" name="Freeform 26"/>
          <p:cNvSpPr/>
          <p:nvPr/>
        </p:nvSpPr>
        <p:spPr>
          <a:xfrm>
            <a:off x="1028700" y="921529"/>
            <a:ext cx="518427" cy="648033"/>
          </a:xfrm>
          <a:custGeom>
            <a:avLst/>
            <a:gdLst/>
            <a:ahLst/>
            <a:cxnLst/>
            <a:rect l="l" t="t" r="r" b="b"/>
            <a:pathLst>
              <a:path w="518427" h="648033">
                <a:moveTo>
                  <a:pt x="0" y="0"/>
                </a:moveTo>
                <a:lnTo>
                  <a:pt x="518427" y="0"/>
                </a:lnTo>
                <a:lnTo>
                  <a:pt x="518427" y="648033"/>
                </a:lnTo>
                <a:lnTo>
                  <a:pt x="0" y="648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TextBox 27"/>
          <p:cNvSpPr txBox="1"/>
          <p:nvPr/>
        </p:nvSpPr>
        <p:spPr>
          <a:xfrm>
            <a:off x="11430165" y="2562604"/>
            <a:ext cx="5238212" cy="656590"/>
          </a:xfrm>
          <a:prstGeom prst="rect">
            <a:avLst/>
          </a:prstGeom>
        </p:spPr>
        <p:txBody>
          <a:bodyPr lIns="0" tIns="0" rIns="0" bIns="0" rtlCol="0" anchor="t">
            <a:spAutoFit/>
          </a:bodyPr>
          <a:lstStyle/>
          <a:p>
            <a:pPr>
              <a:lnSpc>
                <a:spcPts val="2659"/>
              </a:lnSpc>
              <a:spcBef>
                <a:spcPct val="0"/>
              </a:spcBef>
            </a:pPr>
            <a:r>
              <a:rPr lang="en-US" sz="1899">
                <a:solidFill>
                  <a:srgbClr val="FFFFFF"/>
                </a:solidFill>
                <a:latin typeface="HK Grotesk Bold"/>
              </a:rPr>
              <a:t>Simular un GPS Tracker utilizando el ESP32 y herramientas como Wokwi, entre otras.</a:t>
            </a:r>
          </a:p>
        </p:txBody>
      </p:sp>
      <p:sp>
        <p:nvSpPr>
          <p:cNvPr id="28" name="TextBox 28"/>
          <p:cNvSpPr txBox="1"/>
          <p:nvPr/>
        </p:nvSpPr>
        <p:spPr>
          <a:xfrm>
            <a:off x="3163381" y="4277729"/>
            <a:ext cx="6475015" cy="1656715"/>
          </a:xfrm>
          <a:prstGeom prst="rect">
            <a:avLst/>
          </a:prstGeom>
        </p:spPr>
        <p:txBody>
          <a:bodyPr lIns="0" tIns="0" rIns="0" bIns="0" rtlCol="0" anchor="t">
            <a:spAutoFit/>
          </a:bodyPr>
          <a:lstStyle/>
          <a:p>
            <a:pPr>
              <a:lnSpc>
                <a:spcPts val="2659"/>
              </a:lnSpc>
              <a:spcBef>
                <a:spcPct val="0"/>
              </a:spcBef>
            </a:pPr>
            <a:r>
              <a:rPr lang="en-US" sz="1899">
                <a:solidFill>
                  <a:srgbClr val="FFFFFF"/>
                </a:solidFill>
                <a:latin typeface="HK Grotesk Bold"/>
              </a:rPr>
              <a:t>Construir un prototipo del dispositivo mencionado anteriormente y conectarlo a un Broker mediante un protocolo adecuado para el proyecto. Se recomienda utilizar una pantalla OLED y un módulo de GPS.</a:t>
            </a:r>
          </a:p>
          <a:p>
            <a:pPr>
              <a:lnSpc>
                <a:spcPts val="2659"/>
              </a:lnSpc>
              <a:spcBef>
                <a:spcPct val="0"/>
              </a:spcBef>
            </a:pPr>
            <a:endParaRPr lang="en-US" sz="1899">
              <a:solidFill>
                <a:srgbClr val="FFFFFF"/>
              </a:solidFill>
              <a:latin typeface="HK Grotesk Bold"/>
            </a:endParaRPr>
          </a:p>
        </p:txBody>
      </p:sp>
      <p:sp>
        <p:nvSpPr>
          <p:cNvPr id="29" name="TextBox 29"/>
          <p:cNvSpPr txBox="1"/>
          <p:nvPr/>
        </p:nvSpPr>
        <p:spPr>
          <a:xfrm>
            <a:off x="11430165" y="4330968"/>
            <a:ext cx="5238212" cy="656590"/>
          </a:xfrm>
          <a:prstGeom prst="rect">
            <a:avLst/>
          </a:prstGeom>
        </p:spPr>
        <p:txBody>
          <a:bodyPr lIns="0" tIns="0" rIns="0" bIns="0" rtlCol="0" anchor="t">
            <a:spAutoFit/>
          </a:bodyPr>
          <a:lstStyle/>
          <a:p>
            <a:pPr>
              <a:lnSpc>
                <a:spcPts val="2659"/>
              </a:lnSpc>
              <a:spcBef>
                <a:spcPct val="0"/>
              </a:spcBef>
            </a:pPr>
            <a:r>
              <a:rPr lang="en-US" sz="1899">
                <a:solidFill>
                  <a:srgbClr val="FFFFFF"/>
                </a:solidFill>
                <a:latin typeface="HK Grotesk Bold"/>
              </a:rPr>
              <a:t>El lenguaje de programación utilizado puede ser Python, C++ u otro de elección del equipo.</a:t>
            </a:r>
          </a:p>
        </p:txBody>
      </p:sp>
      <p:sp>
        <p:nvSpPr>
          <p:cNvPr id="30" name="TextBox 30"/>
          <p:cNvSpPr txBox="1"/>
          <p:nvPr/>
        </p:nvSpPr>
        <p:spPr>
          <a:xfrm>
            <a:off x="11430165" y="6412910"/>
            <a:ext cx="5238212" cy="1323340"/>
          </a:xfrm>
          <a:prstGeom prst="rect">
            <a:avLst/>
          </a:prstGeom>
        </p:spPr>
        <p:txBody>
          <a:bodyPr lIns="0" tIns="0" rIns="0" bIns="0" rtlCol="0" anchor="t">
            <a:spAutoFit/>
          </a:bodyPr>
          <a:lstStyle/>
          <a:p>
            <a:pPr>
              <a:lnSpc>
                <a:spcPts val="2659"/>
              </a:lnSpc>
              <a:spcBef>
                <a:spcPct val="0"/>
              </a:spcBef>
            </a:pPr>
            <a:r>
              <a:rPr lang="en-US" sz="1899">
                <a:solidFill>
                  <a:srgbClr val="FFFFFF"/>
                </a:solidFill>
                <a:latin typeface="HK Grotesk Bold"/>
              </a:rPr>
              <a:t>Realizar un video y llevar a cabo pruebas de campo. Es importante tener en cuenta que los receptores GNSS no funcionan correctamente bajo techo.</a:t>
            </a:r>
          </a:p>
        </p:txBody>
      </p:sp>
      <p:sp>
        <p:nvSpPr>
          <p:cNvPr id="31" name="TextBox 31"/>
          <p:cNvSpPr txBox="1"/>
          <p:nvPr/>
        </p:nvSpPr>
        <p:spPr>
          <a:xfrm>
            <a:off x="3163381" y="6412910"/>
            <a:ext cx="6084490" cy="1656715"/>
          </a:xfrm>
          <a:prstGeom prst="rect">
            <a:avLst/>
          </a:prstGeom>
        </p:spPr>
        <p:txBody>
          <a:bodyPr lIns="0" tIns="0" rIns="0" bIns="0" rtlCol="0" anchor="t">
            <a:spAutoFit/>
          </a:bodyPr>
          <a:lstStyle/>
          <a:p>
            <a:pPr>
              <a:lnSpc>
                <a:spcPts val="2659"/>
              </a:lnSpc>
              <a:spcBef>
                <a:spcPct val="0"/>
              </a:spcBef>
            </a:pPr>
            <a:r>
              <a:rPr lang="en-US" sz="1899">
                <a:solidFill>
                  <a:srgbClr val="FFFFFF"/>
                </a:solidFill>
                <a:latin typeface="HK Grotesk Bold"/>
              </a:rPr>
              <a:t>Organizar el repositorio del proyecto en carpetas legibles siguiendo el siguiente orden: a) Proyecto (Simulación), b) Hardware (Dispositivos usados), c) Software (código), d) Presentación (Video y *.ppt), e) Bibliografía (Referencias).</a:t>
            </a:r>
          </a:p>
        </p:txBody>
      </p:sp>
      <p:grpSp>
        <p:nvGrpSpPr>
          <p:cNvPr id="32" name="Group 32"/>
          <p:cNvGrpSpPr/>
          <p:nvPr/>
        </p:nvGrpSpPr>
        <p:grpSpPr>
          <a:xfrm>
            <a:off x="1846004" y="8432077"/>
            <a:ext cx="1058344" cy="1058344"/>
            <a:chOff x="0" y="0"/>
            <a:chExt cx="1913890" cy="1913890"/>
          </a:xfrm>
        </p:grpSpPr>
        <p:sp>
          <p:nvSpPr>
            <p:cNvPr id="33" name="Freeform 3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91B1A"/>
            </a:solidFill>
          </p:spPr>
        </p:sp>
      </p:grpSp>
      <p:sp>
        <p:nvSpPr>
          <p:cNvPr id="34" name="TextBox 34"/>
          <p:cNvSpPr txBox="1"/>
          <p:nvPr/>
        </p:nvSpPr>
        <p:spPr>
          <a:xfrm>
            <a:off x="1916779" y="8617396"/>
            <a:ext cx="916794" cy="592455"/>
          </a:xfrm>
          <a:prstGeom prst="rect">
            <a:avLst/>
          </a:prstGeom>
        </p:spPr>
        <p:txBody>
          <a:bodyPr lIns="0" tIns="0" rIns="0" bIns="0" rtlCol="0" anchor="t">
            <a:spAutoFit/>
          </a:bodyPr>
          <a:lstStyle/>
          <a:p>
            <a:pPr algn="ctr">
              <a:lnSpc>
                <a:spcPts val="4620"/>
              </a:lnSpc>
              <a:spcBef>
                <a:spcPct val="0"/>
              </a:spcBef>
            </a:pPr>
            <a:r>
              <a:rPr lang="en-US" sz="3300">
                <a:solidFill>
                  <a:srgbClr val="FFFFFF"/>
                </a:solidFill>
                <a:latin typeface="Poppins Bold"/>
              </a:rPr>
              <a:t>7</a:t>
            </a:r>
          </a:p>
        </p:txBody>
      </p:sp>
      <p:sp>
        <p:nvSpPr>
          <p:cNvPr id="35" name="TextBox 35"/>
          <p:cNvSpPr txBox="1"/>
          <p:nvPr/>
        </p:nvSpPr>
        <p:spPr>
          <a:xfrm>
            <a:off x="3237723" y="8500456"/>
            <a:ext cx="5238212" cy="989965"/>
          </a:xfrm>
          <a:prstGeom prst="rect">
            <a:avLst/>
          </a:prstGeom>
        </p:spPr>
        <p:txBody>
          <a:bodyPr lIns="0" tIns="0" rIns="0" bIns="0" rtlCol="0" anchor="t">
            <a:spAutoFit/>
          </a:bodyPr>
          <a:lstStyle/>
          <a:p>
            <a:pPr>
              <a:lnSpc>
                <a:spcPts val="2659"/>
              </a:lnSpc>
              <a:spcBef>
                <a:spcPct val="0"/>
              </a:spcBef>
            </a:pPr>
            <a:r>
              <a:rPr lang="en-US" sz="1899">
                <a:solidFill>
                  <a:srgbClr val="FFFFFF"/>
                </a:solidFill>
                <a:latin typeface="HK Grotesk Bold"/>
              </a:rPr>
              <a:t>Preparar una presentación en PowerPoint del proyecto. La nota final del grupo será considerada en la evaluación.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Freeform 3"/>
          <p:cNvSpPr/>
          <p:nvPr/>
        </p:nvSpPr>
        <p:spPr>
          <a:xfrm>
            <a:off x="-771244" y="5743457"/>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684811" y="607952"/>
            <a:ext cx="2860911" cy="1349495"/>
            <a:chOff x="0" y="0"/>
            <a:chExt cx="1400039" cy="660400"/>
          </a:xfrm>
        </p:grpSpPr>
        <p:sp>
          <p:nvSpPr>
            <p:cNvPr id="5" name="Freeform 5"/>
            <p:cNvSpPr/>
            <p:nvPr/>
          </p:nvSpPr>
          <p:spPr>
            <a:xfrm>
              <a:off x="0" y="0"/>
              <a:ext cx="1400039" cy="660400"/>
            </a:xfrm>
            <a:custGeom>
              <a:avLst/>
              <a:gdLst/>
              <a:ahLst/>
              <a:cxnLst/>
              <a:rect l="l" t="t" r="r" b="b"/>
              <a:pathLst>
                <a:path w="1400039" h="660400">
                  <a:moveTo>
                    <a:pt x="1275579" y="660400"/>
                  </a:moveTo>
                  <a:lnTo>
                    <a:pt x="124460" y="660400"/>
                  </a:lnTo>
                  <a:cubicBezTo>
                    <a:pt x="55880" y="660400"/>
                    <a:pt x="0" y="604520"/>
                    <a:pt x="0" y="535940"/>
                  </a:cubicBezTo>
                  <a:lnTo>
                    <a:pt x="0" y="124460"/>
                  </a:lnTo>
                  <a:cubicBezTo>
                    <a:pt x="0" y="55880"/>
                    <a:pt x="55880" y="0"/>
                    <a:pt x="124460" y="0"/>
                  </a:cubicBezTo>
                  <a:lnTo>
                    <a:pt x="1275579" y="0"/>
                  </a:lnTo>
                  <a:cubicBezTo>
                    <a:pt x="1344159" y="0"/>
                    <a:pt x="1400039" y="55880"/>
                    <a:pt x="1400039" y="124460"/>
                  </a:cubicBezTo>
                  <a:lnTo>
                    <a:pt x="1400039" y="535940"/>
                  </a:lnTo>
                  <a:cubicBezTo>
                    <a:pt x="1400039" y="604520"/>
                    <a:pt x="1344159" y="660400"/>
                    <a:pt x="1275579" y="660400"/>
                  </a:cubicBezTo>
                  <a:close/>
                </a:path>
              </a:pathLst>
            </a:custGeom>
            <a:solidFill>
              <a:srgbClr val="191B1A"/>
            </a:solidFill>
          </p:spPr>
        </p:sp>
      </p:grpSp>
      <p:sp>
        <p:nvSpPr>
          <p:cNvPr id="6" name="Freeform 6"/>
          <p:cNvSpPr/>
          <p:nvPr/>
        </p:nvSpPr>
        <p:spPr>
          <a:xfrm>
            <a:off x="1028700" y="921529"/>
            <a:ext cx="518427" cy="648033"/>
          </a:xfrm>
          <a:custGeom>
            <a:avLst/>
            <a:gdLst/>
            <a:ahLst/>
            <a:cxnLst/>
            <a:rect l="l" t="t" r="r" b="b"/>
            <a:pathLst>
              <a:path w="518427" h="648033">
                <a:moveTo>
                  <a:pt x="0" y="0"/>
                </a:moveTo>
                <a:lnTo>
                  <a:pt x="518427" y="0"/>
                </a:lnTo>
                <a:lnTo>
                  <a:pt x="518427" y="648033"/>
                </a:lnTo>
                <a:lnTo>
                  <a:pt x="0" y="648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47127" y="2733129"/>
            <a:ext cx="6782886" cy="6020655"/>
          </a:xfrm>
          <a:custGeom>
            <a:avLst/>
            <a:gdLst/>
            <a:ahLst/>
            <a:cxnLst/>
            <a:rect l="l" t="t" r="r" b="b"/>
            <a:pathLst>
              <a:path w="6782886" h="6020655">
                <a:moveTo>
                  <a:pt x="0" y="0"/>
                </a:moveTo>
                <a:lnTo>
                  <a:pt x="6782885" y="0"/>
                </a:lnTo>
                <a:lnTo>
                  <a:pt x="6782885" y="6020655"/>
                </a:lnTo>
                <a:lnTo>
                  <a:pt x="0" y="6020655"/>
                </a:lnTo>
                <a:lnTo>
                  <a:pt x="0" y="0"/>
                </a:lnTo>
                <a:close/>
              </a:path>
            </a:pathLst>
          </a:custGeom>
          <a:blipFill>
            <a:blip r:embed="rId8"/>
            <a:stretch>
              <a:fillRect/>
            </a:stretch>
          </a:blipFill>
        </p:spPr>
      </p:sp>
      <p:sp>
        <p:nvSpPr>
          <p:cNvPr id="8" name="Freeform 8"/>
          <p:cNvSpPr/>
          <p:nvPr/>
        </p:nvSpPr>
        <p:spPr>
          <a:xfrm>
            <a:off x="9291089" y="3530291"/>
            <a:ext cx="7355384" cy="4135391"/>
          </a:xfrm>
          <a:custGeom>
            <a:avLst/>
            <a:gdLst/>
            <a:ahLst/>
            <a:cxnLst/>
            <a:rect l="l" t="t" r="r" b="b"/>
            <a:pathLst>
              <a:path w="7355384" h="4135391">
                <a:moveTo>
                  <a:pt x="0" y="0"/>
                </a:moveTo>
                <a:lnTo>
                  <a:pt x="7355384" y="0"/>
                </a:lnTo>
                <a:lnTo>
                  <a:pt x="7355384" y="4135391"/>
                </a:lnTo>
                <a:lnTo>
                  <a:pt x="0" y="4135391"/>
                </a:lnTo>
                <a:lnTo>
                  <a:pt x="0" y="0"/>
                </a:lnTo>
                <a:close/>
              </a:path>
            </a:pathLst>
          </a:custGeom>
          <a:blipFill>
            <a:blip r:embed="rId9"/>
            <a:stretch>
              <a:fillRect/>
            </a:stretch>
          </a:blipFill>
        </p:spPr>
      </p:sp>
      <p:sp>
        <p:nvSpPr>
          <p:cNvPr id="9" name="TextBox 9"/>
          <p:cNvSpPr txBox="1"/>
          <p:nvPr/>
        </p:nvSpPr>
        <p:spPr>
          <a:xfrm>
            <a:off x="1769807" y="972178"/>
            <a:ext cx="5086361" cy="489585"/>
          </a:xfrm>
          <a:prstGeom prst="rect">
            <a:avLst/>
          </a:prstGeom>
        </p:spPr>
        <p:txBody>
          <a:bodyPr lIns="0" tIns="0" rIns="0" bIns="0" rtlCol="0" anchor="t">
            <a:spAutoFit/>
          </a:bodyPr>
          <a:lstStyle/>
          <a:p>
            <a:pPr>
              <a:lnSpc>
                <a:spcPts val="3990"/>
              </a:lnSpc>
              <a:spcBef>
                <a:spcPct val="0"/>
              </a:spcBef>
            </a:pPr>
            <a:r>
              <a:rPr lang="en-US" sz="2850">
                <a:solidFill>
                  <a:srgbClr val="FFFFFF"/>
                </a:solidFill>
                <a:latin typeface="HK Grotesk Bold"/>
              </a:rPr>
              <a:t>TAREAS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Freeform 3"/>
          <p:cNvSpPr/>
          <p:nvPr/>
        </p:nvSpPr>
        <p:spPr>
          <a:xfrm>
            <a:off x="-787444" y="7063546"/>
            <a:ext cx="5505900" cy="3223454"/>
          </a:xfrm>
          <a:custGeom>
            <a:avLst/>
            <a:gdLst/>
            <a:ahLst/>
            <a:cxnLst/>
            <a:rect l="l" t="t" r="r" b="b"/>
            <a:pathLst>
              <a:path w="5505900" h="3223454">
                <a:moveTo>
                  <a:pt x="0" y="0"/>
                </a:moveTo>
                <a:lnTo>
                  <a:pt x="5505900" y="0"/>
                </a:lnTo>
                <a:lnTo>
                  <a:pt x="5505900"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18097" y="4581307"/>
            <a:ext cx="2643532" cy="38741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Se establecieron los objetivos del proyecto, identificando los requerimientos y funcionalidades necesarias para la implementación del Sistema Global de Navegación Satelital con ESP32. Además, se diseñó un plan de trabajo detallado que sirvió como guía durante todo el desarrollo.</a:t>
            </a:r>
          </a:p>
        </p:txBody>
      </p:sp>
      <p:sp>
        <p:nvSpPr>
          <p:cNvPr id="5" name="TextBox 5"/>
          <p:cNvSpPr txBox="1"/>
          <p:nvPr/>
        </p:nvSpPr>
        <p:spPr>
          <a:xfrm>
            <a:off x="497102"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1</a:t>
            </a:r>
          </a:p>
        </p:txBody>
      </p:sp>
      <p:sp>
        <p:nvSpPr>
          <p:cNvPr id="6" name="TextBox 6"/>
          <p:cNvSpPr txBox="1"/>
          <p:nvPr/>
        </p:nvSpPr>
        <p:spPr>
          <a:xfrm>
            <a:off x="1769807" y="2204529"/>
            <a:ext cx="14057077" cy="566928"/>
          </a:xfrm>
          <a:prstGeom prst="rect">
            <a:avLst/>
          </a:prstGeom>
        </p:spPr>
        <p:txBody>
          <a:bodyPr lIns="0" tIns="0" rIns="0" bIns="0" rtlCol="0" anchor="t">
            <a:spAutoFit/>
          </a:bodyPr>
          <a:lstStyle/>
          <a:p>
            <a:pPr>
              <a:lnSpc>
                <a:spcPts val="2196"/>
              </a:lnSpc>
            </a:pPr>
            <a:r>
              <a:rPr lang="en-US" sz="1800">
                <a:solidFill>
                  <a:srgbClr val="FFFFFF"/>
                </a:solidFill>
                <a:latin typeface="Poppins Bold"/>
              </a:rPr>
              <a:t>EN ESTE PROYECTO, SE UTILIZÓ UNA METODOLOGÍA DE DESARROLLO BASADA EN UN ENFOQUE ITERATIVO Y DE PROTOTIPADO. A CONTINUACIÓN, SE DESCRIBEN LAS ETAPAS PRINCIPALES DEL PROCESO:</a:t>
            </a:r>
          </a:p>
        </p:txBody>
      </p:sp>
      <p:grpSp>
        <p:nvGrpSpPr>
          <p:cNvPr id="7" name="Group 7"/>
          <p:cNvGrpSpPr/>
          <p:nvPr/>
        </p:nvGrpSpPr>
        <p:grpSpPr>
          <a:xfrm>
            <a:off x="691404" y="607384"/>
            <a:ext cx="4189327" cy="1349495"/>
            <a:chOff x="0" y="0"/>
            <a:chExt cx="2050123" cy="660400"/>
          </a:xfrm>
        </p:grpSpPr>
        <p:sp>
          <p:nvSpPr>
            <p:cNvPr id="8" name="Freeform 8"/>
            <p:cNvSpPr/>
            <p:nvPr/>
          </p:nvSpPr>
          <p:spPr>
            <a:xfrm>
              <a:off x="0" y="0"/>
              <a:ext cx="2050124" cy="660400"/>
            </a:xfrm>
            <a:custGeom>
              <a:avLst/>
              <a:gdLst/>
              <a:ahLst/>
              <a:cxnLst/>
              <a:rect l="l" t="t" r="r" b="b"/>
              <a:pathLst>
                <a:path w="2050124" h="660400">
                  <a:moveTo>
                    <a:pt x="1925663" y="660400"/>
                  </a:moveTo>
                  <a:lnTo>
                    <a:pt x="124460" y="660400"/>
                  </a:lnTo>
                  <a:cubicBezTo>
                    <a:pt x="55880" y="660400"/>
                    <a:pt x="0" y="604520"/>
                    <a:pt x="0" y="535940"/>
                  </a:cubicBezTo>
                  <a:lnTo>
                    <a:pt x="0" y="124460"/>
                  </a:lnTo>
                  <a:cubicBezTo>
                    <a:pt x="0" y="55880"/>
                    <a:pt x="55880" y="0"/>
                    <a:pt x="124460" y="0"/>
                  </a:cubicBezTo>
                  <a:lnTo>
                    <a:pt x="1925663" y="0"/>
                  </a:lnTo>
                  <a:cubicBezTo>
                    <a:pt x="1994243" y="0"/>
                    <a:pt x="2050124" y="55880"/>
                    <a:pt x="2050124" y="124460"/>
                  </a:cubicBezTo>
                  <a:lnTo>
                    <a:pt x="2050124" y="535940"/>
                  </a:lnTo>
                  <a:cubicBezTo>
                    <a:pt x="2050124" y="604520"/>
                    <a:pt x="1994243" y="660400"/>
                    <a:pt x="1925663" y="660400"/>
                  </a:cubicBezTo>
                  <a:close/>
                </a:path>
              </a:pathLst>
            </a:custGeom>
            <a:solidFill>
              <a:srgbClr val="191B1A"/>
            </a:solidFill>
          </p:spPr>
        </p:sp>
      </p:grpSp>
      <p:sp>
        <p:nvSpPr>
          <p:cNvPr id="9" name="TextBox 9"/>
          <p:cNvSpPr txBox="1"/>
          <p:nvPr/>
        </p:nvSpPr>
        <p:spPr>
          <a:xfrm>
            <a:off x="1776400" y="971610"/>
            <a:ext cx="5086361" cy="489585"/>
          </a:xfrm>
          <a:prstGeom prst="rect">
            <a:avLst/>
          </a:prstGeom>
        </p:spPr>
        <p:txBody>
          <a:bodyPr lIns="0" tIns="0" rIns="0" bIns="0" rtlCol="0" anchor="t">
            <a:spAutoFit/>
          </a:bodyPr>
          <a:lstStyle/>
          <a:p>
            <a:pPr>
              <a:lnSpc>
                <a:spcPts val="3990"/>
              </a:lnSpc>
              <a:spcBef>
                <a:spcPct val="0"/>
              </a:spcBef>
            </a:pPr>
            <a:r>
              <a:rPr lang="en-US" sz="2850">
                <a:solidFill>
                  <a:srgbClr val="FFFFFF"/>
                </a:solidFill>
                <a:latin typeface="HK Grotesk Bold"/>
              </a:rPr>
              <a:t>METODOLOGIA</a:t>
            </a:r>
          </a:p>
        </p:txBody>
      </p:sp>
      <p:sp>
        <p:nvSpPr>
          <p:cNvPr id="10" name="Freeform 10"/>
          <p:cNvSpPr/>
          <p:nvPr/>
        </p:nvSpPr>
        <p:spPr>
          <a:xfrm>
            <a:off x="1035293" y="920961"/>
            <a:ext cx="518427" cy="648033"/>
          </a:xfrm>
          <a:custGeom>
            <a:avLst/>
            <a:gdLst/>
            <a:ahLst/>
            <a:cxnLst/>
            <a:rect l="l" t="t" r="r" b="b"/>
            <a:pathLst>
              <a:path w="518427" h="648033">
                <a:moveTo>
                  <a:pt x="0" y="0"/>
                </a:moveTo>
                <a:lnTo>
                  <a:pt x="518427" y="0"/>
                </a:lnTo>
                <a:lnTo>
                  <a:pt x="518427" y="648033"/>
                </a:lnTo>
                <a:lnTo>
                  <a:pt x="0" y="648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4129536" y="4581307"/>
            <a:ext cx="2773133" cy="41503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Se realizó una exhaustiva investigación de las tecnologías disponibles para la implementación del proyecto. Se evaluaron diferentes opciones de lenguajes de programación, herramientas de simulación y componentes de hardware compatibles con ESP32. Se seleccionaron aquellas que mejor se ajustaban a los objetivos planteados.</a:t>
            </a:r>
          </a:p>
        </p:txBody>
      </p:sp>
      <p:sp>
        <p:nvSpPr>
          <p:cNvPr id="12" name="TextBox 12"/>
          <p:cNvSpPr txBox="1"/>
          <p:nvPr/>
        </p:nvSpPr>
        <p:spPr>
          <a:xfrm>
            <a:off x="3777083"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2</a:t>
            </a:r>
          </a:p>
        </p:txBody>
      </p:sp>
      <p:sp>
        <p:nvSpPr>
          <p:cNvPr id="13" name="TextBox 13"/>
          <p:cNvSpPr txBox="1"/>
          <p:nvPr/>
        </p:nvSpPr>
        <p:spPr>
          <a:xfrm>
            <a:off x="7761971" y="4581307"/>
            <a:ext cx="2594931" cy="47028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 Se procedió a la creación de prototipos del Sistema Global de Navegación Satelital y del GPS Tracker utilizando el ESP32. Durante esta etapa, se llevaron a cabo pruebas y ajustes constantes para garantizar el correcto funcionamiento de los dispositivos. Se utilizó un enfoque iterativo, permitiendo mejoras continuas en el diseño y la funcionalidad.</a:t>
            </a:r>
          </a:p>
        </p:txBody>
      </p:sp>
      <p:sp>
        <p:nvSpPr>
          <p:cNvPr id="14" name="TextBox 14"/>
          <p:cNvSpPr txBox="1"/>
          <p:nvPr/>
        </p:nvSpPr>
        <p:spPr>
          <a:xfrm>
            <a:off x="11264835" y="4581307"/>
            <a:ext cx="2692132" cy="35979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Se estableció la conexión entre el prototipo y un Broker mediante un protocolo Mqtt para el proyecto. Esto permitió la transmisión de datos del sistema de navegación satelital a un dispositivo móvil, como un Smartphone o Tablet. Se utilizó una pantalla OLED para mostrar la información relevante.</a:t>
            </a:r>
          </a:p>
        </p:txBody>
      </p:sp>
      <p:sp>
        <p:nvSpPr>
          <p:cNvPr id="15" name="TextBox 15"/>
          <p:cNvSpPr txBox="1"/>
          <p:nvPr/>
        </p:nvSpPr>
        <p:spPr>
          <a:xfrm>
            <a:off x="14799479" y="4581307"/>
            <a:ext cx="2692132" cy="35979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Se generó una documentación detallada de todo el proceso, incluyendo el código fuente, esquemas de conexión y manuales de usuario. Además, se organizó el repositorio del proyecto en diferentes carpetas, siguiendo una estructura lógica que facilita la comprensión y el acceso a los recursos.</a:t>
            </a:r>
          </a:p>
        </p:txBody>
      </p:sp>
      <p:sp>
        <p:nvSpPr>
          <p:cNvPr id="16" name="TextBox 16"/>
          <p:cNvSpPr txBox="1"/>
          <p:nvPr/>
        </p:nvSpPr>
        <p:spPr>
          <a:xfrm>
            <a:off x="818097" y="3739229"/>
            <a:ext cx="2643532" cy="621030"/>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Planificación y definición de objetivos: </a:t>
            </a:r>
          </a:p>
        </p:txBody>
      </p:sp>
      <p:sp>
        <p:nvSpPr>
          <p:cNvPr id="17" name="TextBox 17"/>
          <p:cNvSpPr txBox="1"/>
          <p:nvPr/>
        </p:nvSpPr>
        <p:spPr>
          <a:xfrm>
            <a:off x="4129536" y="3739229"/>
            <a:ext cx="2965684" cy="621030"/>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Investigación y selección de tecnologías: </a:t>
            </a:r>
          </a:p>
        </p:txBody>
      </p:sp>
      <p:sp>
        <p:nvSpPr>
          <p:cNvPr id="18" name="TextBox 18"/>
          <p:cNvSpPr txBox="1"/>
          <p:nvPr/>
        </p:nvSpPr>
        <p:spPr>
          <a:xfrm>
            <a:off x="7391218"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3</a:t>
            </a:r>
          </a:p>
        </p:txBody>
      </p:sp>
      <p:sp>
        <p:nvSpPr>
          <p:cNvPr id="19" name="TextBox 19"/>
          <p:cNvSpPr txBox="1"/>
          <p:nvPr/>
        </p:nvSpPr>
        <p:spPr>
          <a:xfrm>
            <a:off x="7771551" y="3739229"/>
            <a:ext cx="2643532" cy="306705"/>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Desarrollo de prototipos:</a:t>
            </a:r>
          </a:p>
        </p:txBody>
      </p:sp>
      <p:sp>
        <p:nvSpPr>
          <p:cNvPr id="20" name="TextBox 20"/>
          <p:cNvSpPr txBox="1"/>
          <p:nvPr/>
        </p:nvSpPr>
        <p:spPr>
          <a:xfrm>
            <a:off x="10768665"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4</a:t>
            </a:r>
          </a:p>
        </p:txBody>
      </p:sp>
      <p:sp>
        <p:nvSpPr>
          <p:cNvPr id="21" name="TextBox 21"/>
          <p:cNvSpPr txBox="1"/>
          <p:nvPr/>
        </p:nvSpPr>
        <p:spPr>
          <a:xfrm>
            <a:off x="11209023" y="3739229"/>
            <a:ext cx="2643532" cy="621030"/>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Conexión a un Broker y visualización de datos: </a:t>
            </a:r>
          </a:p>
        </p:txBody>
      </p:sp>
      <p:sp>
        <p:nvSpPr>
          <p:cNvPr id="22" name="TextBox 22"/>
          <p:cNvSpPr txBox="1"/>
          <p:nvPr/>
        </p:nvSpPr>
        <p:spPr>
          <a:xfrm>
            <a:off x="14407061"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5</a:t>
            </a:r>
          </a:p>
        </p:txBody>
      </p:sp>
      <p:sp>
        <p:nvSpPr>
          <p:cNvPr id="23" name="TextBox 23"/>
          <p:cNvSpPr txBox="1"/>
          <p:nvPr/>
        </p:nvSpPr>
        <p:spPr>
          <a:xfrm>
            <a:off x="14841458" y="3739229"/>
            <a:ext cx="3235940" cy="621030"/>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Documentación y organización del repositorio: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17461777" y="7605853"/>
            <a:ext cx="1652447" cy="165244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sp>
      </p:grpSp>
      <p:sp>
        <p:nvSpPr>
          <p:cNvPr id="4" name="Freeform 4"/>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1534920" y="2187629"/>
            <a:ext cx="3970010" cy="5911741"/>
            <a:chOff x="0" y="0"/>
            <a:chExt cx="1448270" cy="2156619"/>
          </a:xfrm>
        </p:grpSpPr>
        <p:sp>
          <p:nvSpPr>
            <p:cNvPr id="6" name="Freeform 6"/>
            <p:cNvSpPr/>
            <p:nvPr/>
          </p:nvSpPr>
          <p:spPr>
            <a:xfrm>
              <a:off x="0" y="0"/>
              <a:ext cx="1448270" cy="2156619"/>
            </a:xfrm>
            <a:custGeom>
              <a:avLst/>
              <a:gdLst/>
              <a:ahLst/>
              <a:cxnLst/>
              <a:rect l="l" t="t" r="r" b="b"/>
              <a:pathLst>
                <a:path w="1448270" h="2156619">
                  <a:moveTo>
                    <a:pt x="0" y="0"/>
                  </a:moveTo>
                  <a:lnTo>
                    <a:pt x="1448270" y="0"/>
                  </a:lnTo>
                  <a:lnTo>
                    <a:pt x="1448270" y="2156619"/>
                  </a:lnTo>
                  <a:lnTo>
                    <a:pt x="0" y="2156619"/>
                  </a:lnTo>
                  <a:close/>
                </a:path>
              </a:pathLst>
            </a:custGeom>
            <a:solidFill>
              <a:srgbClr val="E14761"/>
            </a:solidFill>
          </p:spPr>
        </p:sp>
      </p:grpSp>
      <p:sp>
        <p:nvSpPr>
          <p:cNvPr id="7" name="Freeform 7"/>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9933361" y="-30618"/>
            <a:ext cx="3393618" cy="3466629"/>
            <a:chOff x="0" y="0"/>
            <a:chExt cx="4524823" cy="4622171"/>
          </a:xfrm>
        </p:grpSpPr>
        <p:pic>
          <p:nvPicPr>
            <p:cNvPr id="9" name="Picture 9"/>
            <p:cNvPicPr>
              <a:picLocks noChangeAspect="1"/>
            </p:cNvPicPr>
            <p:nvPr/>
          </p:nvPicPr>
          <p:blipFill>
            <a:blip r:embed="rId6"/>
            <a:srcRect l="1671" r="1671"/>
            <a:stretch>
              <a:fillRect/>
            </a:stretch>
          </p:blipFill>
          <p:spPr>
            <a:xfrm>
              <a:off x="0" y="0"/>
              <a:ext cx="4524823" cy="4622171"/>
            </a:xfrm>
            <a:prstGeom prst="rect">
              <a:avLst/>
            </a:prstGeom>
          </p:spPr>
        </p:pic>
      </p:grpSp>
      <p:grpSp>
        <p:nvGrpSpPr>
          <p:cNvPr id="10" name="Group 10"/>
          <p:cNvGrpSpPr/>
          <p:nvPr/>
        </p:nvGrpSpPr>
        <p:grpSpPr>
          <a:xfrm>
            <a:off x="9933361" y="3857618"/>
            <a:ext cx="3393618" cy="3920234"/>
            <a:chOff x="0" y="0"/>
            <a:chExt cx="4524823" cy="5226979"/>
          </a:xfrm>
        </p:grpSpPr>
        <p:pic>
          <p:nvPicPr>
            <p:cNvPr id="11" name="Picture 11"/>
            <p:cNvPicPr>
              <a:picLocks noChangeAspect="1"/>
            </p:cNvPicPr>
            <p:nvPr/>
          </p:nvPicPr>
          <p:blipFill>
            <a:blip r:embed="rId7"/>
            <a:srcRect t="17510" b="17510"/>
            <a:stretch>
              <a:fillRect/>
            </a:stretch>
          </p:blipFill>
          <p:spPr>
            <a:xfrm>
              <a:off x="0" y="0"/>
              <a:ext cx="4524823" cy="5226979"/>
            </a:xfrm>
            <a:prstGeom prst="rect">
              <a:avLst/>
            </a:prstGeom>
          </p:spPr>
        </p:pic>
      </p:grpSp>
      <p:grpSp>
        <p:nvGrpSpPr>
          <p:cNvPr id="12" name="Group 12"/>
          <p:cNvGrpSpPr/>
          <p:nvPr/>
        </p:nvGrpSpPr>
        <p:grpSpPr>
          <a:xfrm>
            <a:off x="13625176" y="2952432"/>
            <a:ext cx="4283203" cy="3466629"/>
            <a:chOff x="0" y="0"/>
            <a:chExt cx="5710937" cy="4622171"/>
          </a:xfrm>
        </p:grpSpPr>
        <p:pic>
          <p:nvPicPr>
            <p:cNvPr id="13" name="Picture 13"/>
            <p:cNvPicPr>
              <a:picLocks noChangeAspect="1"/>
            </p:cNvPicPr>
            <p:nvPr/>
          </p:nvPicPr>
          <p:blipFill>
            <a:blip r:embed="rId8"/>
            <a:srcRect r="13697"/>
            <a:stretch>
              <a:fillRect/>
            </a:stretch>
          </p:blipFill>
          <p:spPr>
            <a:xfrm>
              <a:off x="0" y="0"/>
              <a:ext cx="5710937" cy="4622171"/>
            </a:xfrm>
            <a:prstGeom prst="rect">
              <a:avLst/>
            </a:prstGeom>
          </p:spPr>
        </p:pic>
      </p:grpSp>
      <p:grpSp>
        <p:nvGrpSpPr>
          <p:cNvPr id="14" name="Group 14"/>
          <p:cNvGrpSpPr/>
          <p:nvPr/>
        </p:nvGrpSpPr>
        <p:grpSpPr>
          <a:xfrm>
            <a:off x="13625176" y="6810050"/>
            <a:ext cx="3393618" cy="3466629"/>
            <a:chOff x="0" y="0"/>
            <a:chExt cx="4524823" cy="4622171"/>
          </a:xfrm>
        </p:grpSpPr>
        <p:pic>
          <p:nvPicPr>
            <p:cNvPr id="15" name="Picture 15"/>
            <p:cNvPicPr>
              <a:picLocks noChangeAspect="1"/>
            </p:cNvPicPr>
            <p:nvPr/>
          </p:nvPicPr>
          <p:blipFill>
            <a:blip r:embed="rId9"/>
            <a:srcRect l="649" r="44285"/>
            <a:stretch>
              <a:fillRect/>
            </a:stretch>
          </p:blipFill>
          <p:spPr>
            <a:xfrm>
              <a:off x="0" y="0"/>
              <a:ext cx="4524823" cy="4622171"/>
            </a:xfrm>
            <a:prstGeom prst="rect">
              <a:avLst/>
            </a:prstGeom>
          </p:spPr>
        </p:pic>
      </p:grpSp>
      <p:grpSp>
        <p:nvGrpSpPr>
          <p:cNvPr id="16" name="Group 16"/>
          <p:cNvGrpSpPr/>
          <p:nvPr/>
        </p:nvGrpSpPr>
        <p:grpSpPr>
          <a:xfrm>
            <a:off x="691404" y="607384"/>
            <a:ext cx="4189327" cy="1349495"/>
            <a:chOff x="0" y="0"/>
            <a:chExt cx="2050123" cy="660400"/>
          </a:xfrm>
        </p:grpSpPr>
        <p:sp>
          <p:nvSpPr>
            <p:cNvPr id="17" name="Freeform 17"/>
            <p:cNvSpPr/>
            <p:nvPr/>
          </p:nvSpPr>
          <p:spPr>
            <a:xfrm>
              <a:off x="0" y="0"/>
              <a:ext cx="2050124" cy="660400"/>
            </a:xfrm>
            <a:custGeom>
              <a:avLst/>
              <a:gdLst/>
              <a:ahLst/>
              <a:cxnLst/>
              <a:rect l="l" t="t" r="r" b="b"/>
              <a:pathLst>
                <a:path w="2050124" h="660400">
                  <a:moveTo>
                    <a:pt x="1925663" y="660400"/>
                  </a:moveTo>
                  <a:lnTo>
                    <a:pt x="124460" y="660400"/>
                  </a:lnTo>
                  <a:cubicBezTo>
                    <a:pt x="55880" y="660400"/>
                    <a:pt x="0" y="604520"/>
                    <a:pt x="0" y="535940"/>
                  </a:cubicBezTo>
                  <a:lnTo>
                    <a:pt x="0" y="124460"/>
                  </a:lnTo>
                  <a:cubicBezTo>
                    <a:pt x="0" y="55880"/>
                    <a:pt x="55880" y="0"/>
                    <a:pt x="124460" y="0"/>
                  </a:cubicBezTo>
                  <a:lnTo>
                    <a:pt x="1925663" y="0"/>
                  </a:lnTo>
                  <a:cubicBezTo>
                    <a:pt x="1994243" y="0"/>
                    <a:pt x="2050124" y="55880"/>
                    <a:pt x="2050124" y="124460"/>
                  </a:cubicBezTo>
                  <a:lnTo>
                    <a:pt x="2050124" y="535940"/>
                  </a:lnTo>
                  <a:cubicBezTo>
                    <a:pt x="2050124" y="604520"/>
                    <a:pt x="1994243" y="660400"/>
                    <a:pt x="1925663" y="660400"/>
                  </a:cubicBezTo>
                  <a:close/>
                </a:path>
              </a:pathLst>
            </a:custGeom>
            <a:solidFill>
              <a:srgbClr val="191B1A"/>
            </a:solidFill>
          </p:spPr>
        </p:sp>
      </p:grpSp>
      <p:sp>
        <p:nvSpPr>
          <p:cNvPr id="18" name="Freeform 18"/>
          <p:cNvSpPr/>
          <p:nvPr/>
        </p:nvSpPr>
        <p:spPr>
          <a:xfrm>
            <a:off x="1035293" y="920961"/>
            <a:ext cx="518427" cy="648033"/>
          </a:xfrm>
          <a:custGeom>
            <a:avLst/>
            <a:gdLst/>
            <a:ahLst/>
            <a:cxnLst/>
            <a:rect l="l" t="t" r="r" b="b"/>
            <a:pathLst>
              <a:path w="518427" h="648033">
                <a:moveTo>
                  <a:pt x="0" y="0"/>
                </a:moveTo>
                <a:lnTo>
                  <a:pt x="518427" y="0"/>
                </a:lnTo>
                <a:lnTo>
                  <a:pt x="518427" y="648033"/>
                </a:lnTo>
                <a:lnTo>
                  <a:pt x="0" y="6480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13460329" y="93246"/>
            <a:ext cx="4959896" cy="2735896"/>
          </a:xfrm>
          <a:custGeom>
            <a:avLst/>
            <a:gdLst/>
            <a:ahLst/>
            <a:cxnLst/>
            <a:rect l="l" t="t" r="r" b="b"/>
            <a:pathLst>
              <a:path w="4959896" h="2735896">
                <a:moveTo>
                  <a:pt x="0" y="0"/>
                </a:moveTo>
                <a:lnTo>
                  <a:pt x="4959896" y="0"/>
                </a:lnTo>
                <a:lnTo>
                  <a:pt x="4959896" y="2735897"/>
                </a:lnTo>
                <a:lnTo>
                  <a:pt x="0" y="2735897"/>
                </a:lnTo>
                <a:lnTo>
                  <a:pt x="0" y="0"/>
                </a:lnTo>
                <a:close/>
              </a:path>
            </a:pathLst>
          </a:custGeom>
          <a:blipFill>
            <a:blip r:embed="rId12"/>
            <a:stretch>
              <a:fillRect/>
            </a:stretch>
          </a:blipFill>
        </p:spPr>
      </p:sp>
      <p:sp>
        <p:nvSpPr>
          <p:cNvPr id="20" name="TextBox 20"/>
          <p:cNvSpPr txBox="1"/>
          <p:nvPr/>
        </p:nvSpPr>
        <p:spPr>
          <a:xfrm>
            <a:off x="1776400" y="971610"/>
            <a:ext cx="5086361" cy="489585"/>
          </a:xfrm>
          <a:prstGeom prst="rect">
            <a:avLst/>
          </a:prstGeom>
        </p:spPr>
        <p:txBody>
          <a:bodyPr lIns="0" tIns="0" rIns="0" bIns="0" rtlCol="0" anchor="t">
            <a:spAutoFit/>
          </a:bodyPr>
          <a:lstStyle/>
          <a:p>
            <a:pPr>
              <a:lnSpc>
                <a:spcPts val="3990"/>
              </a:lnSpc>
              <a:spcBef>
                <a:spcPct val="0"/>
              </a:spcBef>
            </a:pPr>
            <a:r>
              <a:rPr lang="en-US" sz="2850">
                <a:solidFill>
                  <a:srgbClr val="FFFFFF"/>
                </a:solidFill>
                <a:latin typeface="HK Grotesk Bold"/>
              </a:rPr>
              <a:t>RESULTADOS</a:t>
            </a:r>
          </a:p>
        </p:txBody>
      </p:sp>
      <p:sp>
        <p:nvSpPr>
          <p:cNvPr id="21" name="TextBox 21"/>
          <p:cNvSpPr txBox="1"/>
          <p:nvPr/>
        </p:nvSpPr>
        <p:spPr>
          <a:xfrm>
            <a:off x="747745" y="2140004"/>
            <a:ext cx="2643532" cy="30454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Logramos desarrollar un codigo funcional para el esp 32. El código se encargó de recibir y procesar las señales de los satélites, calcular la posición y el tiempo con base en los datos recibidos, y mostrarlos en la pantalla OLED integrada en el prototipo.</a:t>
            </a:r>
          </a:p>
        </p:txBody>
      </p:sp>
      <p:sp>
        <p:nvSpPr>
          <p:cNvPr id="22" name="TextBox 22"/>
          <p:cNvSpPr txBox="1"/>
          <p:nvPr/>
        </p:nvSpPr>
        <p:spPr>
          <a:xfrm>
            <a:off x="442432" y="2073857"/>
            <a:ext cx="2948844" cy="622465"/>
          </a:xfrm>
          <a:prstGeom prst="rect">
            <a:avLst/>
          </a:prstGeom>
        </p:spPr>
        <p:txBody>
          <a:bodyPr lIns="0" tIns="0" rIns="0" bIns="0" rtlCol="0" anchor="t">
            <a:spAutoFit/>
          </a:bodyPr>
          <a:lstStyle/>
          <a:p>
            <a:pPr>
              <a:lnSpc>
                <a:spcPts val="4872"/>
              </a:lnSpc>
              <a:spcBef>
                <a:spcPct val="0"/>
              </a:spcBef>
            </a:pPr>
            <a:r>
              <a:rPr lang="en-US" sz="3480">
                <a:solidFill>
                  <a:srgbClr val="FFFFFF"/>
                </a:solidFill>
                <a:latin typeface="Poppins Bold"/>
              </a:rPr>
              <a:t>1</a:t>
            </a:r>
          </a:p>
        </p:txBody>
      </p:sp>
      <p:sp>
        <p:nvSpPr>
          <p:cNvPr id="23" name="TextBox 23"/>
          <p:cNvSpPr txBox="1"/>
          <p:nvPr/>
        </p:nvSpPr>
        <p:spPr>
          <a:xfrm>
            <a:off x="5318058" y="2140004"/>
            <a:ext cx="2643532" cy="332168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Simulamos el comportamiento de un GPS Tracker utilizando el ESP32 y Wokwi. El código emuló la recepción de señales de satélites y generó datos de ubicación ficticios para validar el funcionamiento del dispositivo en un entorno virtual controlado.</a:t>
            </a:r>
          </a:p>
        </p:txBody>
      </p:sp>
      <p:sp>
        <p:nvSpPr>
          <p:cNvPr id="24" name="TextBox 24"/>
          <p:cNvSpPr txBox="1"/>
          <p:nvPr/>
        </p:nvSpPr>
        <p:spPr>
          <a:xfrm>
            <a:off x="5012746" y="2092379"/>
            <a:ext cx="2948844" cy="622465"/>
          </a:xfrm>
          <a:prstGeom prst="rect">
            <a:avLst/>
          </a:prstGeom>
        </p:spPr>
        <p:txBody>
          <a:bodyPr lIns="0" tIns="0" rIns="0" bIns="0" rtlCol="0" anchor="t">
            <a:spAutoFit/>
          </a:bodyPr>
          <a:lstStyle/>
          <a:p>
            <a:pPr>
              <a:lnSpc>
                <a:spcPts val="4872"/>
              </a:lnSpc>
              <a:spcBef>
                <a:spcPct val="0"/>
              </a:spcBef>
            </a:pPr>
            <a:r>
              <a:rPr lang="en-US" sz="3480">
                <a:solidFill>
                  <a:srgbClr val="FFFFFF"/>
                </a:solidFill>
                <a:latin typeface="Poppins Bold"/>
              </a:rPr>
              <a:t>2</a:t>
            </a:r>
          </a:p>
        </p:txBody>
      </p:sp>
      <p:sp>
        <p:nvSpPr>
          <p:cNvPr id="25" name="TextBox 25"/>
          <p:cNvSpPr txBox="1"/>
          <p:nvPr/>
        </p:nvSpPr>
        <p:spPr>
          <a:xfrm>
            <a:off x="747745" y="5880262"/>
            <a:ext cx="2643532" cy="27692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Se construyó un prototipo físico del Sistema Global de Navegación Satelital utilizando el ESP32. Se integraron componentes como la pantalla OLED y el módulo de GPS para mostrar y capturar los datos de ubicación de manera visual.</a:t>
            </a:r>
          </a:p>
        </p:txBody>
      </p:sp>
      <p:sp>
        <p:nvSpPr>
          <p:cNvPr id="26" name="TextBox 26"/>
          <p:cNvSpPr txBox="1"/>
          <p:nvPr/>
        </p:nvSpPr>
        <p:spPr>
          <a:xfrm>
            <a:off x="442432" y="5814114"/>
            <a:ext cx="2948844" cy="622465"/>
          </a:xfrm>
          <a:prstGeom prst="rect">
            <a:avLst/>
          </a:prstGeom>
        </p:spPr>
        <p:txBody>
          <a:bodyPr lIns="0" tIns="0" rIns="0" bIns="0" rtlCol="0" anchor="t">
            <a:spAutoFit/>
          </a:bodyPr>
          <a:lstStyle/>
          <a:p>
            <a:pPr>
              <a:lnSpc>
                <a:spcPts val="4872"/>
              </a:lnSpc>
              <a:spcBef>
                <a:spcPct val="0"/>
              </a:spcBef>
            </a:pPr>
            <a:r>
              <a:rPr lang="en-US" sz="3480">
                <a:solidFill>
                  <a:srgbClr val="FFFFFF"/>
                </a:solidFill>
                <a:latin typeface="Poppins Bold"/>
              </a:rPr>
              <a:t>3</a:t>
            </a:r>
          </a:p>
        </p:txBody>
      </p:sp>
      <p:sp>
        <p:nvSpPr>
          <p:cNvPr id="27" name="TextBox 27"/>
          <p:cNvSpPr txBox="1"/>
          <p:nvPr/>
        </p:nvSpPr>
        <p:spPr>
          <a:xfrm>
            <a:off x="3996292" y="5880262"/>
            <a:ext cx="2643532" cy="27692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Se estableció la conexión entre el prototipo y un Broker mediante un protocolo mqtt . Los datos de ubicación y tiempo fueron transmitidos de manera efectiva, y se logró visualizar la información en un Smartphone o Tablet.</a:t>
            </a:r>
          </a:p>
        </p:txBody>
      </p:sp>
      <p:sp>
        <p:nvSpPr>
          <p:cNvPr id="28" name="TextBox 28"/>
          <p:cNvSpPr txBox="1"/>
          <p:nvPr/>
        </p:nvSpPr>
        <p:spPr>
          <a:xfrm>
            <a:off x="3538324" y="5814114"/>
            <a:ext cx="2948844" cy="622465"/>
          </a:xfrm>
          <a:prstGeom prst="rect">
            <a:avLst/>
          </a:prstGeom>
        </p:spPr>
        <p:txBody>
          <a:bodyPr lIns="0" tIns="0" rIns="0" bIns="0" rtlCol="0" anchor="t">
            <a:spAutoFit/>
          </a:bodyPr>
          <a:lstStyle/>
          <a:p>
            <a:pPr>
              <a:lnSpc>
                <a:spcPts val="4872"/>
              </a:lnSpc>
              <a:spcBef>
                <a:spcPct val="0"/>
              </a:spcBef>
            </a:pPr>
            <a:r>
              <a:rPr lang="en-US" sz="3480">
                <a:solidFill>
                  <a:srgbClr val="FFFFFF"/>
                </a:solidFill>
                <a:latin typeface="Poppins Bold"/>
              </a:rPr>
              <a:t>4</a:t>
            </a:r>
          </a:p>
        </p:txBody>
      </p:sp>
      <p:sp>
        <p:nvSpPr>
          <p:cNvPr id="29" name="TextBox 29"/>
          <p:cNvSpPr txBox="1"/>
          <p:nvPr/>
        </p:nvSpPr>
        <p:spPr>
          <a:xfrm>
            <a:off x="7117483" y="5880262"/>
            <a:ext cx="2643532" cy="30454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 Se llevaron a cabo pruebas de campo para evaluar el rendimiento del sistema en diferentes entornos. Se comprobó que el sistema funcionaba correctamente en áreas abiertas, siguiendo las limitaciones habituales de los receptores GNSS.</a:t>
            </a:r>
          </a:p>
        </p:txBody>
      </p:sp>
      <p:sp>
        <p:nvSpPr>
          <p:cNvPr id="30" name="TextBox 30"/>
          <p:cNvSpPr txBox="1"/>
          <p:nvPr/>
        </p:nvSpPr>
        <p:spPr>
          <a:xfrm>
            <a:off x="6812171" y="5814114"/>
            <a:ext cx="2948844" cy="622465"/>
          </a:xfrm>
          <a:prstGeom prst="rect">
            <a:avLst/>
          </a:prstGeom>
        </p:spPr>
        <p:txBody>
          <a:bodyPr lIns="0" tIns="0" rIns="0" bIns="0" rtlCol="0" anchor="t">
            <a:spAutoFit/>
          </a:bodyPr>
          <a:lstStyle/>
          <a:p>
            <a:pPr>
              <a:lnSpc>
                <a:spcPts val="4872"/>
              </a:lnSpc>
              <a:spcBef>
                <a:spcPct val="0"/>
              </a:spcBef>
            </a:pPr>
            <a:r>
              <a:rPr lang="en-US" sz="3480">
                <a:solidFill>
                  <a:srgbClr val="FFFFFF"/>
                </a:solidFill>
                <a:latin typeface="Poppins Bold"/>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Freeform 3"/>
          <p:cNvSpPr/>
          <p:nvPr/>
        </p:nvSpPr>
        <p:spPr>
          <a:xfrm>
            <a:off x="-787444" y="7063546"/>
            <a:ext cx="5505900" cy="3223454"/>
          </a:xfrm>
          <a:custGeom>
            <a:avLst/>
            <a:gdLst/>
            <a:ahLst/>
            <a:cxnLst/>
            <a:rect l="l" t="t" r="r" b="b"/>
            <a:pathLst>
              <a:path w="5505900" h="3223454">
                <a:moveTo>
                  <a:pt x="0" y="0"/>
                </a:moveTo>
                <a:lnTo>
                  <a:pt x="5505900" y="0"/>
                </a:lnTo>
                <a:lnTo>
                  <a:pt x="5505900"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18097" y="4581307"/>
            <a:ext cx="2643532" cy="38741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Se logró implementar un Sistema Global de Navegación Satelital funcional utilizando el ESP32. El prototipo desarrollado demostró la capacidad de recibir señales de satélites, calcular la ubicación y el tiempo, y transmitir los datos a través de un Broker. Se alcanzaron los objetivos planteados al inicio del proyecto.</a:t>
            </a:r>
          </a:p>
        </p:txBody>
      </p:sp>
      <p:sp>
        <p:nvSpPr>
          <p:cNvPr id="5" name="TextBox 5"/>
          <p:cNvSpPr txBox="1"/>
          <p:nvPr/>
        </p:nvSpPr>
        <p:spPr>
          <a:xfrm>
            <a:off x="497102"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1</a:t>
            </a:r>
          </a:p>
        </p:txBody>
      </p:sp>
      <p:sp>
        <p:nvSpPr>
          <p:cNvPr id="6" name="TextBox 6"/>
          <p:cNvSpPr txBox="1"/>
          <p:nvPr/>
        </p:nvSpPr>
        <p:spPr>
          <a:xfrm>
            <a:off x="1769807" y="2204529"/>
            <a:ext cx="14057077" cy="290703"/>
          </a:xfrm>
          <a:prstGeom prst="rect">
            <a:avLst/>
          </a:prstGeom>
        </p:spPr>
        <p:txBody>
          <a:bodyPr lIns="0" tIns="0" rIns="0" bIns="0" rtlCol="0" anchor="t">
            <a:spAutoFit/>
          </a:bodyPr>
          <a:lstStyle/>
          <a:p>
            <a:pPr>
              <a:lnSpc>
                <a:spcPts val="2196"/>
              </a:lnSpc>
            </a:pPr>
            <a:r>
              <a:rPr lang="en-US" sz="1800">
                <a:solidFill>
                  <a:srgbClr val="FFFFFF"/>
                </a:solidFill>
                <a:latin typeface="Poppins Bold"/>
              </a:rPr>
              <a:t>EN ESTE PROYECTO DE IMPLEMENTACIÓN SATELITAL LLEGAMOS A LAS SIGUIENTES CONCLUSIONES:</a:t>
            </a:r>
          </a:p>
        </p:txBody>
      </p:sp>
      <p:grpSp>
        <p:nvGrpSpPr>
          <p:cNvPr id="7" name="Group 7"/>
          <p:cNvGrpSpPr/>
          <p:nvPr/>
        </p:nvGrpSpPr>
        <p:grpSpPr>
          <a:xfrm>
            <a:off x="691404" y="607384"/>
            <a:ext cx="4189327" cy="1349495"/>
            <a:chOff x="0" y="0"/>
            <a:chExt cx="2050123" cy="660400"/>
          </a:xfrm>
        </p:grpSpPr>
        <p:sp>
          <p:nvSpPr>
            <p:cNvPr id="8" name="Freeform 8"/>
            <p:cNvSpPr/>
            <p:nvPr/>
          </p:nvSpPr>
          <p:spPr>
            <a:xfrm>
              <a:off x="0" y="0"/>
              <a:ext cx="2050124" cy="660400"/>
            </a:xfrm>
            <a:custGeom>
              <a:avLst/>
              <a:gdLst/>
              <a:ahLst/>
              <a:cxnLst/>
              <a:rect l="l" t="t" r="r" b="b"/>
              <a:pathLst>
                <a:path w="2050124" h="660400">
                  <a:moveTo>
                    <a:pt x="1925663" y="660400"/>
                  </a:moveTo>
                  <a:lnTo>
                    <a:pt x="124460" y="660400"/>
                  </a:lnTo>
                  <a:cubicBezTo>
                    <a:pt x="55880" y="660400"/>
                    <a:pt x="0" y="604520"/>
                    <a:pt x="0" y="535940"/>
                  </a:cubicBezTo>
                  <a:lnTo>
                    <a:pt x="0" y="124460"/>
                  </a:lnTo>
                  <a:cubicBezTo>
                    <a:pt x="0" y="55880"/>
                    <a:pt x="55880" y="0"/>
                    <a:pt x="124460" y="0"/>
                  </a:cubicBezTo>
                  <a:lnTo>
                    <a:pt x="1925663" y="0"/>
                  </a:lnTo>
                  <a:cubicBezTo>
                    <a:pt x="1994243" y="0"/>
                    <a:pt x="2050124" y="55880"/>
                    <a:pt x="2050124" y="124460"/>
                  </a:cubicBezTo>
                  <a:lnTo>
                    <a:pt x="2050124" y="535940"/>
                  </a:lnTo>
                  <a:cubicBezTo>
                    <a:pt x="2050124" y="604520"/>
                    <a:pt x="1994243" y="660400"/>
                    <a:pt x="1925663" y="660400"/>
                  </a:cubicBezTo>
                  <a:close/>
                </a:path>
              </a:pathLst>
            </a:custGeom>
            <a:solidFill>
              <a:srgbClr val="191B1A"/>
            </a:solidFill>
          </p:spPr>
        </p:sp>
      </p:grpSp>
      <p:sp>
        <p:nvSpPr>
          <p:cNvPr id="9" name="TextBox 9"/>
          <p:cNvSpPr txBox="1"/>
          <p:nvPr/>
        </p:nvSpPr>
        <p:spPr>
          <a:xfrm>
            <a:off x="1776400" y="971610"/>
            <a:ext cx="5086361" cy="489585"/>
          </a:xfrm>
          <a:prstGeom prst="rect">
            <a:avLst/>
          </a:prstGeom>
        </p:spPr>
        <p:txBody>
          <a:bodyPr lIns="0" tIns="0" rIns="0" bIns="0" rtlCol="0" anchor="t">
            <a:spAutoFit/>
          </a:bodyPr>
          <a:lstStyle/>
          <a:p>
            <a:pPr>
              <a:lnSpc>
                <a:spcPts val="3990"/>
              </a:lnSpc>
              <a:spcBef>
                <a:spcPct val="0"/>
              </a:spcBef>
            </a:pPr>
            <a:r>
              <a:rPr lang="en-US" sz="2850">
                <a:solidFill>
                  <a:srgbClr val="FFFFFF"/>
                </a:solidFill>
                <a:latin typeface="HK Grotesk Bold"/>
              </a:rPr>
              <a:t>CONCLUSIONES</a:t>
            </a:r>
          </a:p>
        </p:txBody>
      </p:sp>
      <p:sp>
        <p:nvSpPr>
          <p:cNvPr id="10" name="Freeform 10"/>
          <p:cNvSpPr/>
          <p:nvPr/>
        </p:nvSpPr>
        <p:spPr>
          <a:xfrm>
            <a:off x="1035293" y="920961"/>
            <a:ext cx="518427" cy="648033"/>
          </a:xfrm>
          <a:custGeom>
            <a:avLst/>
            <a:gdLst/>
            <a:ahLst/>
            <a:cxnLst/>
            <a:rect l="l" t="t" r="r" b="b"/>
            <a:pathLst>
              <a:path w="518427" h="648033">
                <a:moveTo>
                  <a:pt x="0" y="0"/>
                </a:moveTo>
                <a:lnTo>
                  <a:pt x="518427" y="0"/>
                </a:lnTo>
                <a:lnTo>
                  <a:pt x="518427" y="648033"/>
                </a:lnTo>
                <a:lnTo>
                  <a:pt x="0" y="6480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4129536" y="4581307"/>
            <a:ext cx="2773133" cy="38741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Durante el desarrollo del proyecto, se pudo apreciar la importancia de una sólida arquitectura en redes IoT. La conexión del dispositivo con el Broker y la visualización de datos en dispositivos móviles permitieron demostrar cómo los sistemas de navegación satelital pueden integrarse en entornos de comunicación más amplios.</a:t>
            </a:r>
          </a:p>
        </p:txBody>
      </p:sp>
      <p:sp>
        <p:nvSpPr>
          <p:cNvPr id="12" name="TextBox 12"/>
          <p:cNvSpPr txBox="1"/>
          <p:nvPr/>
        </p:nvSpPr>
        <p:spPr>
          <a:xfrm>
            <a:off x="3777083"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2</a:t>
            </a:r>
          </a:p>
        </p:txBody>
      </p:sp>
      <p:sp>
        <p:nvSpPr>
          <p:cNvPr id="13" name="TextBox 13"/>
          <p:cNvSpPr txBox="1"/>
          <p:nvPr/>
        </p:nvSpPr>
        <p:spPr>
          <a:xfrm>
            <a:off x="7761971" y="4581307"/>
            <a:ext cx="2594931" cy="49790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 El proyecto proporcionó una valiosa oportunidad para adquirir conocimientos y habilidades en áreas como la programación de microcontroladores, la integración de sensores y la implementación de protocolos de comunicación. Además, se adquirió experiencia en el diseño y la construcción de prototipos físicos, así como en la realización de pruebas de campo.</a:t>
            </a:r>
          </a:p>
        </p:txBody>
      </p:sp>
      <p:sp>
        <p:nvSpPr>
          <p:cNvPr id="14" name="TextBox 14"/>
          <p:cNvSpPr txBox="1"/>
          <p:nvPr/>
        </p:nvSpPr>
        <p:spPr>
          <a:xfrm>
            <a:off x="11264835" y="4581307"/>
            <a:ext cx="2692132" cy="41503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Durante el desarrollo del proyecto, se enfrentaron diversos desafíos, como la calibración de los receptores GNSS, la optimización del consumo de energía y la correcta interpretación de los datos obtenidos. Sin embargo, gracias al trabajo en equipo y a la dedicación, se lograron superar estos retos y obtener resultados satisfactorios.</a:t>
            </a:r>
          </a:p>
        </p:txBody>
      </p:sp>
      <p:sp>
        <p:nvSpPr>
          <p:cNvPr id="15" name="TextBox 15"/>
          <p:cNvSpPr txBox="1"/>
          <p:nvPr/>
        </p:nvSpPr>
        <p:spPr>
          <a:xfrm>
            <a:off x="14799479" y="4581307"/>
            <a:ext cx="2692132" cy="47028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Poppins"/>
              </a:rPr>
              <a:t>El Sistema Global de Navegación Satelital implementado con ESP32 tiene diversas aplicaciones potenciales en áreas como la geolocalización de activos, el seguimiento de flotas, la navegación autónoma y la monitorización de actividades al aire libre. Este proyecto sienta las bases para futuros desarrollos e investigaciones en estos campos.</a:t>
            </a:r>
          </a:p>
        </p:txBody>
      </p:sp>
      <p:sp>
        <p:nvSpPr>
          <p:cNvPr id="16" name="TextBox 16"/>
          <p:cNvSpPr txBox="1"/>
          <p:nvPr/>
        </p:nvSpPr>
        <p:spPr>
          <a:xfrm>
            <a:off x="818097" y="3739229"/>
            <a:ext cx="2643532" cy="306705"/>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Logro de los objetivos: </a:t>
            </a:r>
          </a:p>
        </p:txBody>
      </p:sp>
      <p:sp>
        <p:nvSpPr>
          <p:cNvPr id="17" name="TextBox 17"/>
          <p:cNvSpPr txBox="1"/>
          <p:nvPr/>
        </p:nvSpPr>
        <p:spPr>
          <a:xfrm>
            <a:off x="4129536" y="3739229"/>
            <a:ext cx="2965684" cy="621030"/>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Importancia de la arquitectura en redes IoT:</a:t>
            </a:r>
          </a:p>
        </p:txBody>
      </p:sp>
      <p:sp>
        <p:nvSpPr>
          <p:cNvPr id="18" name="TextBox 18"/>
          <p:cNvSpPr txBox="1"/>
          <p:nvPr/>
        </p:nvSpPr>
        <p:spPr>
          <a:xfrm>
            <a:off x="7391218"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3</a:t>
            </a:r>
          </a:p>
        </p:txBody>
      </p:sp>
      <p:sp>
        <p:nvSpPr>
          <p:cNvPr id="19" name="TextBox 19"/>
          <p:cNvSpPr txBox="1"/>
          <p:nvPr/>
        </p:nvSpPr>
        <p:spPr>
          <a:xfrm>
            <a:off x="7771551" y="3739229"/>
            <a:ext cx="2643532" cy="306705"/>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Aprendizajes adquiridos:</a:t>
            </a:r>
          </a:p>
        </p:txBody>
      </p:sp>
      <p:sp>
        <p:nvSpPr>
          <p:cNvPr id="20" name="TextBox 20"/>
          <p:cNvSpPr txBox="1"/>
          <p:nvPr/>
        </p:nvSpPr>
        <p:spPr>
          <a:xfrm>
            <a:off x="10768665"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4</a:t>
            </a:r>
          </a:p>
        </p:txBody>
      </p:sp>
      <p:sp>
        <p:nvSpPr>
          <p:cNvPr id="21" name="TextBox 21"/>
          <p:cNvSpPr txBox="1"/>
          <p:nvPr/>
        </p:nvSpPr>
        <p:spPr>
          <a:xfrm>
            <a:off x="11209023" y="3739229"/>
            <a:ext cx="2643532" cy="306705"/>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Retos y superación:</a:t>
            </a:r>
          </a:p>
        </p:txBody>
      </p:sp>
      <p:sp>
        <p:nvSpPr>
          <p:cNvPr id="22" name="TextBox 22"/>
          <p:cNvSpPr txBox="1"/>
          <p:nvPr/>
        </p:nvSpPr>
        <p:spPr>
          <a:xfrm>
            <a:off x="14407061" y="3584567"/>
            <a:ext cx="2965684" cy="625476"/>
          </a:xfrm>
          <a:prstGeom prst="rect">
            <a:avLst/>
          </a:prstGeom>
        </p:spPr>
        <p:txBody>
          <a:bodyPr lIns="0" tIns="0" rIns="0" bIns="0" rtlCol="0" anchor="t">
            <a:spAutoFit/>
          </a:bodyPr>
          <a:lstStyle/>
          <a:p>
            <a:pPr>
              <a:lnSpc>
                <a:spcPts val="4899"/>
              </a:lnSpc>
              <a:spcBef>
                <a:spcPct val="0"/>
              </a:spcBef>
            </a:pPr>
            <a:r>
              <a:rPr lang="en-US" sz="3499">
                <a:solidFill>
                  <a:srgbClr val="FFFFFF"/>
                </a:solidFill>
                <a:latin typeface="Poppins Bold"/>
              </a:rPr>
              <a:t>5</a:t>
            </a:r>
          </a:p>
        </p:txBody>
      </p:sp>
      <p:sp>
        <p:nvSpPr>
          <p:cNvPr id="23" name="TextBox 23"/>
          <p:cNvSpPr txBox="1"/>
          <p:nvPr/>
        </p:nvSpPr>
        <p:spPr>
          <a:xfrm>
            <a:off x="14841458" y="3739229"/>
            <a:ext cx="3235940" cy="306705"/>
          </a:xfrm>
          <a:prstGeom prst="rect">
            <a:avLst/>
          </a:prstGeom>
        </p:spPr>
        <p:txBody>
          <a:bodyPr lIns="0" tIns="0" rIns="0" bIns="0" rtlCol="0" anchor="t">
            <a:spAutoFit/>
          </a:bodyPr>
          <a:lstStyle/>
          <a:p>
            <a:pPr>
              <a:lnSpc>
                <a:spcPts val="2520"/>
              </a:lnSpc>
            </a:pPr>
            <a:r>
              <a:rPr lang="en-US" sz="1800">
                <a:solidFill>
                  <a:srgbClr val="FFFFFF"/>
                </a:solidFill>
                <a:latin typeface="HK Grotesk Bold"/>
              </a:rPr>
              <a:t>Aplicaciones futuras: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607952"/>
            <a:ext cx="5867488" cy="1278193"/>
            <a:chOff x="0" y="0"/>
            <a:chExt cx="3031537" cy="660400"/>
          </a:xfrm>
        </p:grpSpPr>
        <p:sp>
          <p:nvSpPr>
            <p:cNvPr id="3" name="Freeform 3"/>
            <p:cNvSpPr/>
            <p:nvPr/>
          </p:nvSpPr>
          <p:spPr>
            <a:xfrm>
              <a:off x="0" y="0"/>
              <a:ext cx="3031537" cy="660400"/>
            </a:xfrm>
            <a:custGeom>
              <a:avLst/>
              <a:gdLst/>
              <a:ahLst/>
              <a:cxnLst/>
              <a:rect l="l" t="t" r="r" b="b"/>
              <a:pathLst>
                <a:path w="3031537" h="660400">
                  <a:moveTo>
                    <a:pt x="2907077" y="660400"/>
                  </a:moveTo>
                  <a:lnTo>
                    <a:pt x="124460" y="660400"/>
                  </a:lnTo>
                  <a:cubicBezTo>
                    <a:pt x="55880" y="660400"/>
                    <a:pt x="0" y="604520"/>
                    <a:pt x="0" y="535940"/>
                  </a:cubicBezTo>
                  <a:lnTo>
                    <a:pt x="0" y="124460"/>
                  </a:lnTo>
                  <a:cubicBezTo>
                    <a:pt x="0" y="55880"/>
                    <a:pt x="55880" y="0"/>
                    <a:pt x="124460" y="0"/>
                  </a:cubicBezTo>
                  <a:lnTo>
                    <a:pt x="2907077" y="0"/>
                  </a:lnTo>
                  <a:cubicBezTo>
                    <a:pt x="2975657" y="0"/>
                    <a:pt x="3031537" y="55880"/>
                    <a:pt x="3031537" y="124460"/>
                  </a:cubicBezTo>
                  <a:lnTo>
                    <a:pt x="3031537" y="535940"/>
                  </a:lnTo>
                  <a:cubicBezTo>
                    <a:pt x="3031537" y="604520"/>
                    <a:pt x="2975657" y="660400"/>
                    <a:pt x="2907077" y="660400"/>
                  </a:cubicBezTo>
                  <a:close/>
                </a:path>
              </a:pathLst>
            </a:custGeom>
            <a:solidFill>
              <a:srgbClr val="191B1A"/>
            </a:solidFill>
          </p:spPr>
        </p:sp>
      </p:grpSp>
      <p:grpSp>
        <p:nvGrpSpPr>
          <p:cNvPr id="4" name="Group 4"/>
          <p:cNvGrpSpPr/>
          <p:nvPr/>
        </p:nvGrpSpPr>
        <p:grpSpPr>
          <a:xfrm>
            <a:off x="9650249" y="0"/>
            <a:ext cx="8637751" cy="10287000"/>
            <a:chOff x="0" y="0"/>
            <a:chExt cx="11517002" cy="13716000"/>
          </a:xfrm>
        </p:grpSpPr>
        <p:pic>
          <p:nvPicPr>
            <p:cNvPr id="5" name="Picture 5"/>
            <p:cNvPicPr>
              <a:picLocks noChangeAspect="1"/>
            </p:cNvPicPr>
            <p:nvPr/>
          </p:nvPicPr>
          <p:blipFill>
            <a:blip r:embed="rId2"/>
            <a:srcRect l="27024" r="27024"/>
            <a:stretch>
              <a:fillRect/>
            </a:stretch>
          </p:blipFill>
          <p:spPr>
            <a:xfrm>
              <a:off x="0" y="0"/>
              <a:ext cx="11517002" cy="13716000"/>
            </a:xfrm>
            <a:prstGeom prst="rect">
              <a:avLst/>
            </a:prstGeom>
          </p:spPr>
        </p:pic>
      </p:gr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7" name="Freeform 7"/>
          <p:cNvSpPr/>
          <p:nvPr/>
        </p:nvSpPr>
        <p:spPr>
          <a:xfrm>
            <a:off x="1043459" y="815040"/>
            <a:ext cx="518427" cy="648033"/>
          </a:xfrm>
          <a:custGeom>
            <a:avLst/>
            <a:gdLst/>
            <a:ahLst/>
            <a:cxnLst/>
            <a:rect l="l" t="t" r="r" b="b"/>
            <a:pathLst>
              <a:path w="518427" h="648033">
                <a:moveTo>
                  <a:pt x="0" y="0"/>
                </a:moveTo>
                <a:lnTo>
                  <a:pt x="518427" y="0"/>
                </a:lnTo>
                <a:lnTo>
                  <a:pt x="518427" y="648033"/>
                </a:lnTo>
                <a:lnTo>
                  <a:pt x="0" y="648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981707" y="882134"/>
            <a:ext cx="3423589" cy="498680"/>
          </a:xfrm>
          <a:prstGeom prst="rect">
            <a:avLst/>
          </a:prstGeom>
        </p:spPr>
        <p:txBody>
          <a:bodyPr lIns="0" tIns="0" rIns="0" bIns="0" rtlCol="0" anchor="t">
            <a:spAutoFit/>
          </a:bodyPr>
          <a:lstStyle/>
          <a:p>
            <a:pPr>
              <a:lnSpc>
                <a:spcPts val="4013"/>
              </a:lnSpc>
              <a:spcBef>
                <a:spcPct val="0"/>
              </a:spcBef>
            </a:pPr>
            <a:r>
              <a:rPr lang="en-US" sz="2866">
                <a:solidFill>
                  <a:srgbClr val="FFFFFF"/>
                </a:solidFill>
                <a:latin typeface="HK Grotesk Bold"/>
              </a:rPr>
              <a:t>CONCLUSION FINAL</a:t>
            </a:r>
          </a:p>
        </p:txBody>
      </p:sp>
      <p:sp>
        <p:nvSpPr>
          <p:cNvPr id="9" name="TextBox 9"/>
          <p:cNvSpPr txBox="1"/>
          <p:nvPr/>
        </p:nvSpPr>
        <p:spPr>
          <a:xfrm>
            <a:off x="1464674" y="3211129"/>
            <a:ext cx="7491998" cy="5020311"/>
          </a:xfrm>
          <a:prstGeom prst="rect">
            <a:avLst/>
          </a:prstGeom>
        </p:spPr>
        <p:txBody>
          <a:bodyPr lIns="0" tIns="0" rIns="0" bIns="0" rtlCol="0" anchor="t">
            <a:spAutoFit/>
          </a:bodyPr>
          <a:lstStyle/>
          <a:p>
            <a:pPr>
              <a:lnSpc>
                <a:spcPts val="3639"/>
              </a:lnSpc>
              <a:spcBef>
                <a:spcPct val="0"/>
              </a:spcBef>
            </a:pPr>
            <a:r>
              <a:rPr lang="en-US" sz="2599">
                <a:solidFill>
                  <a:srgbClr val="FFFFFF"/>
                </a:solidFill>
                <a:latin typeface="HK Grotesk Bold"/>
              </a:rPr>
              <a:t>El proyecto de Implementación de un Sistema Global de Navegación Satelital utilizando ESP32 ha sido exitoso en el logro de los objetivos planteados. Se ha demostrado la viabilidad y funcionalidad del sistema, se han adquirido conocimientos valiosos y se han identificado futuras aplicaciones potenciales. Este proyecto representa un paso importante en el ámbito de las telecomunicaciones y las redes IoT, y sienta las bases para la exploración y el desarrollo de nuevas soluciones en el campo de la navegación satelital.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1230</Words>
  <Application>Microsoft Office PowerPoint</Application>
  <PresentationFormat>Custom</PresentationFormat>
  <Paragraphs>82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HK Grotesk Bold</vt:lpstr>
      <vt:lpstr>Arial</vt:lpstr>
      <vt:lpstr>Open Sans Extra Bold</vt:lpstr>
      <vt:lpstr>HK Grotesk Bold Italics</vt:lpstr>
      <vt:lpstr>Poppins Bold</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Black Simple Technology Keynote Presentation</dc:title>
  <cp:lastModifiedBy>LEYTON-PC</cp:lastModifiedBy>
  <cp:revision>2</cp:revision>
  <dcterms:created xsi:type="dcterms:W3CDTF">2006-08-16T00:00:00Z</dcterms:created>
  <dcterms:modified xsi:type="dcterms:W3CDTF">2023-06-26T22:59:12Z</dcterms:modified>
  <dc:identifier>DAFm812EuyE</dc:identifier>
</cp:coreProperties>
</file>